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8"/>
  </p:notesMasterIdLst>
  <p:sldIdLst>
    <p:sldId id="256" r:id="rId2"/>
    <p:sldId id="257" r:id="rId3"/>
    <p:sldId id="284" r:id="rId4"/>
    <p:sldId id="286" r:id="rId5"/>
    <p:sldId id="264" r:id="rId6"/>
    <p:sldId id="268" r:id="rId7"/>
    <p:sldId id="265" r:id="rId8"/>
    <p:sldId id="269" r:id="rId9"/>
    <p:sldId id="270" r:id="rId10"/>
    <p:sldId id="274" r:id="rId11"/>
    <p:sldId id="275" r:id="rId12"/>
    <p:sldId id="271" r:id="rId13"/>
    <p:sldId id="276" r:id="rId14"/>
    <p:sldId id="281" r:id="rId15"/>
    <p:sldId id="282" r:id="rId16"/>
    <p:sldId id="28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extLst>
      <p:ext uri="{19B8F6BF-5375-455C-9EA6-DF929625EA0E}">
        <p15:presenceInfo xmlns:p15="http://schemas.microsoft.com/office/powerpoint/2012/main" userId="735876fb48b99e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C47"/>
    <a:srgbClr val="FFE6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78" autoAdjust="0"/>
    <p:restoredTop sz="89359" autoAdjust="0"/>
  </p:normalViewPr>
  <p:slideViewPr>
    <p:cSldViewPr snapToGrid="0">
      <p:cViewPr varScale="1">
        <p:scale>
          <a:sx n="81" d="100"/>
          <a:sy n="81" d="100"/>
        </p:scale>
        <p:origin x="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20:17:26.918"/>
    </inkml:context>
    <inkml:brush xml:id="br0">
      <inkml:brushProperty name="width" value="0.1" units="cm"/>
      <inkml:brushProperty name="height" value="0.1" units="cm"/>
      <inkml:brushProperty name="color" value="#FFFFFF"/>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C0BE1-86F0-4487-9D77-536277ED72A0}" type="datetimeFigureOut">
              <a:rPr lang="en-US" smtClean="0"/>
              <a:t>3/13/2020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6375F-DCB4-4AF9-A4A2-403B4B6113A8}" type="slidenum">
              <a:rPr lang="en-US" smtClean="0"/>
              <a:t>‹#›</a:t>
            </a:fld>
            <a:endParaRPr lang="en-US"/>
          </a:p>
        </p:txBody>
      </p:sp>
    </p:spTree>
    <p:extLst>
      <p:ext uri="{BB962C8B-B14F-4D97-AF65-F5344CB8AC3E}">
        <p14:creationId xmlns:p14="http://schemas.microsoft.com/office/powerpoint/2010/main" val="3543362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6375F-DCB4-4AF9-A4A2-403B4B6113A8}" type="slidenum">
              <a:rPr lang="en-US" smtClean="0"/>
              <a:t>1</a:t>
            </a:fld>
            <a:endParaRPr lang="en-US"/>
          </a:p>
        </p:txBody>
      </p:sp>
    </p:spTree>
    <p:extLst>
      <p:ext uri="{BB962C8B-B14F-4D97-AF65-F5344CB8AC3E}">
        <p14:creationId xmlns:p14="http://schemas.microsoft.com/office/powerpoint/2010/main" val="3272123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6375F-DCB4-4AF9-A4A2-403B4B6113A8}" type="slidenum">
              <a:rPr lang="en-US" smtClean="0"/>
              <a:t>11</a:t>
            </a:fld>
            <a:endParaRPr lang="en-US"/>
          </a:p>
        </p:txBody>
      </p:sp>
    </p:spTree>
    <p:extLst>
      <p:ext uri="{BB962C8B-B14F-4D97-AF65-F5344CB8AC3E}">
        <p14:creationId xmlns:p14="http://schemas.microsoft.com/office/powerpoint/2010/main" val="2524943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6375F-DCB4-4AF9-A4A2-403B4B6113A8}" type="slidenum">
              <a:rPr lang="en-US" smtClean="0"/>
              <a:t>12</a:t>
            </a:fld>
            <a:endParaRPr lang="en-US"/>
          </a:p>
        </p:txBody>
      </p:sp>
    </p:spTree>
    <p:extLst>
      <p:ext uri="{BB962C8B-B14F-4D97-AF65-F5344CB8AC3E}">
        <p14:creationId xmlns:p14="http://schemas.microsoft.com/office/powerpoint/2010/main" val="230812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6375F-DCB4-4AF9-A4A2-403B4B6113A8}" type="slidenum">
              <a:rPr lang="en-US" smtClean="0"/>
              <a:t>13</a:t>
            </a:fld>
            <a:endParaRPr lang="en-US"/>
          </a:p>
        </p:txBody>
      </p:sp>
    </p:spTree>
    <p:extLst>
      <p:ext uri="{BB962C8B-B14F-4D97-AF65-F5344CB8AC3E}">
        <p14:creationId xmlns:p14="http://schemas.microsoft.com/office/powerpoint/2010/main" val="2461239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6375F-DCB4-4AF9-A4A2-403B4B6113A8}" type="slidenum">
              <a:rPr lang="en-US" smtClean="0"/>
              <a:t>14</a:t>
            </a:fld>
            <a:endParaRPr lang="en-US"/>
          </a:p>
        </p:txBody>
      </p:sp>
    </p:spTree>
    <p:extLst>
      <p:ext uri="{BB962C8B-B14F-4D97-AF65-F5344CB8AC3E}">
        <p14:creationId xmlns:p14="http://schemas.microsoft.com/office/powerpoint/2010/main" val="4282538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6375F-DCB4-4AF9-A4A2-403B4B6113A8}" type="slidenum">
              <a:rPr lang="en-US" smtClean="0"/>
              <a:t>15</a:t>
            </a:fld>
            <a:endParaRPr lang="en-US"/>
          </a:p>
        </p:txBody>
      </p:sp>
    </p:spTree>
    <p:extLst>
      <p:ext uri="{BB962C8B-B14F-4D97-AF65-F5344CB8AC3E}">
        <p14:creationId xmlns:p14="http://schemas.microsoft.com/office/powerpoint/2010/main" val="1253660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6375F-DCB4-4AF9-A4A2-403B4B6113A8}" type="slidenum">
              <a:rPr lang="en-US" smtClean="0"/>
              <a:t>16</a:t>
            </a:fld>
            <a:endParaRPr lang="en-US"/>
          </a:p>
        </p:txBody>
      </p:sp>
    </p:spTree>
    <p:extLst>
      <p:ext uri="{BB962C8B-B14F-4D97-AF65-F5344CB8AC3E}">
        <p14:creationId xmlns:p14="http://schemas.microsoft.com/office/powerpoint/2010/main" val="2780013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recent college graduate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…who graduated with a Bachelors of Science in </a:t>
            </a:r>
            <a:r>
              <a:rPr lang="en-US" dirty="0">
                <a:solidFill>
                  <a:srgbClr val="FFDC47"/>
                </a:solidFill>
              </a:rPr>
              <a:t>physics</a:t>
            </a:r>
            <a:r>
              <a:rPr lang="en-US" dirty="0">
                <a:solidFill>
                  <a:schemeClr val="bg1"/>
                </a:solidFill>
              </a:rPr>
              <a:t>, accruing skills such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mathematical prowess, analytics, critical thinking skills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most importantly, </a:t>
            </a:r>
            <a:r>
              <a:rPr lang="en-US" dirty="0">
                <a:solidFill>
                  <a:srgbClr val="FFDC47"/>
                </a:solidFill>
              </a:rPr>
              <a:t>problem-solving savviness</a:t>
            </a:r>
            <a:r>
              <a:rPr lang="en-US" dirty="0">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python programmer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…who initially picked up programming to simulate physics phenomena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through computational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but transitioned to </a:t>
            </a:r>
            <a:r>
              <a:rPr lang="en-US" dirty="0">
                <a:solidFill>
                  <a:srgbClr val="FFDC47"/>
                </a:solidFill>
              </a:rPr>
              <a:t>data analytics</a:t>
            </a:r>
            <a:r>
              <a:rPr lang="en-US" dirty="0">
                <a:solidFill>
                  <a:schemeClr val="bg1"/>
                </a:solidFill>
              </a:rPr>
              <a:t> when I became a </a:t>
            </a:r>
            <a:r>
              <a:rPr lang="en-US" dirty="0">
                <a:solidFill>
                  <a:srgbClr val="FFDC47"/>
                </a:solidFill>
              </a:rPr>
              <a:t>physics education researcher. (PER)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FFDC47"/>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scientist at heart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…who seeks out problems to solve and build upon.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I have a series of projects using </a:t>
            </a:r>
            <a:r>
              <a:rPr lang="en-US" dirty="0">
                <a:solidFill>
                  <a:srgbClr val="FFDC47"/>
                </a:solidFill>
              </a:rPr>
              <a:t>python</a:t>
            </a:r>
            <a:r>
              <a:rPr lang="en-US" dirty="0">
                <a:solidFill>
                  <a:schemeClr val="bg1"/>
                </a:solidFill>
              </a:rPr>
              <a:t> and </a:t>
            </a:r>
            <a:r>
              <a:rPr lang="en-US" dirty="0">
                <a:solidFill>
                  <a:srgbClr val="FFDC47"/>
                </a:solidFill>
              </a:rPr>
              <a:t>tableau</a:t>
            </a:r>
            <a:r>
              <a:rPr lang="en-US" dirty="0">
                <a:solidFill>
                  <a:schemeClr val="bg1"/>
                </a:solidFill>
              </a:rPr>
              <a:t>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 both educational research and improving upon the work of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DC47"/>
              </a:solidFill>
            </a:endParaRPr>
          </a:p>
          <a:p>
            <a:endParaRPr lang="en-US" dirty="0"/>
          </a:p>
        </p:txBody>
      </p:sp>
      <p:sp>
        <p:nvSpPr>
          <p:cNvPr id="4" name="Slide Number Placeholder 3"/>
          <p:cNvSpPr>
            <a:spLocks noGrp="1"/>
          </p:cNvSpPr>
          <p:nvPr>
            <p:ph type="sldNum" sz="quarter" idx="5"/>
          </p:nvPr>
        </p:nvSpPr>
        <p:spPr/>
        <p:txBody>
          <a:bodyPr/>
          <a:lstStyle/>
          <a:p>
            <a:fld id="{1326375F-DCB4-4AF9-A4A2-403B4B6113A8}" type="slidenum">
              <a:rPr lang="en-US" smtClean="0"/>
              <a:t>2</a:t>
            </a:fld>
            <a:endParaRPr lang="en-US"/>
          </a:p>
        </p:txBody>
      </p:sp>
    </p:spTree>
    <p:extLst>
      <p:ext uri="{BB962C8B-B14F-4D97-AF65-F5344CB8AC3E}">
        <p14:creationId xmlns:p14="http://schemas.microsoft.com/office/powerpoint/2010/main" val="138460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Student Analysis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Used Python for </a:t>
            </a:r>
            <a:r>
              <a:rPr lang="en-US" dirty="0">
                <a:solidFill>
                  <a:srgbClr val="FFDC47"/>
                </a:solidFill>
              </a:rPr>
              <a:t>Exploratory Data Analysis </a:t>
            </a:r>
            <a:r>
              <a:rPr lang="en-US" dirty="0">
                <a:solidFill>
                  <a:schemeClr val="bg1"/>
                </a:solidFill>
              </a:rPr>
              <a:t>on student data to explore trends and relationships between course outcomes and prevalent features to distinguish characteristics that separate student performance. Features including, but not limited to minority status, ethnic status, instruction types, SAT Scores, </a:t>
            </a:r>
            <a:r>
              <a:rPr lang="en-US" dirty="0" err="1">
                <a:solidFill>
                  <a:schemeClr val="bg1"/>
                </a:solidFill>
              </a:rPr>
              <a:t>etc</a:t>
            </a:r>
            <a:r>
              <a:rPr lang="en-US" dirty="0">
                <a:solidFill>
                  <a:schemeClr val="bg1"/>
                </a:solidFill>
              </a:rPr>
              <a:t>…</a:t>
            </a:r>
          </a:p>
          <a:p>
            <a:endParaRPr lang="en-US" dirty="0"/>
          </a:p>
          <a:p>
            <a:r>
              <a:rPr lang="en-US" b="1" dirty="0"/>
              <a:t>Makeover Monday</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Weekly social data project geared to exploring different perspectives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and approaches to </a:t>
            </a:r>
            <a:r>
              <a:rPr lang="en-US" dirty="0">
                <a:solidFill>
                  <a:srgbClr val="FFDC47"/>
                </a:solidFill>
              </a:rPr>
              <a:t>create effective visualizations</a:t>
            </a:r>
            <a:r>
              <a:rPr lang="en-US" dirty="0">
                <a:solidFill>
                  <a:schemeClr val="bg1"/>
                </a:solidFill>
              </a:rPr>
              <a:t> by re-creating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published in articles, websites and newspapers.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DC47"/>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Created the first </a:t>
            </a:r>
            <a:r>
              <a:rPr lang="en-US" dirty="0">
                <a:solidFill>
                  <a:srgbClr val="FFDC47"/>
                </a:solidFill>
              </a:rPr>
              <a:t>machine learning </a:t>
            </a:r>
            <a:r>
              <a:rPr lang="en-US" dirty="0">
                <a:solidFill>
                  <a:schemeClr val="bg1"/>
                </a:solidFill>
              </a:rPr>
              <a:t>project for the PER group at Cal Poly Pomona as a student researcher: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DC47"/>
                </a:solidFill>
              </a:rPr>
              <a:t>Random Forest Classification Model </a:t>
            </a:r>
            <a:r>
              <a:rPr lang="en-US" dirty="0">
                <a:solidFill>
                  <a:schemeClr val="bg1"/>
                </a:solidFill>
              </a:rPr>
              <a:t>to assess student risk of failure in an introductory kinematics course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before the student takes the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DC47"/>
              </a:solidFill>
            </a:endParaRPr>
          </a:p>
          <a:p>
            <a:endParaRPr lang="en-US" b="1" dirty="0"/>
          </a:p>
        </p:txBody>
      </p:sp>
      <p:sp>
        <p:nvSpPr>
          <p:cNvPr id="4" name="Slide Number Placeholder 3"/>
          <p:cNvSpPr>
            <a:spLocks noGrp="1"/>
          </p:cNvSpPr>
          <p:nvPr>
            <p:ph type="sldNum" sz="quarter" idx="5"/>
          </p:nvPr>
        </p:nvSpPr>
        <p:spPr/>
        <p:txBody>
          <a:bodyPr/>
          <a:lstStyle/>
          <a:p>
            <a:fld id="{1326375F-DCB4-4AF9-A4A2-403B4B6113A8}" type="slidenum">
              <a:rPr lang="en-US" smtClean="0"/>
              <a:t>3</a:t>
            </a:fld>
            <a:endParaRPr lang="en-US"/>
          </a:p>
        </p:txBody>
      </p:sp>
    </p:spTree>
    <p:extLst>
      <p:ext uri="{BB962C8B-B14F-4D97-AF65-F5344CB8AC3E}">
        <p14:creationId xmlns:p14="http://schemas.microsoft.com/office/powerpoint/2010/main" val="171710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Student Analysis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Used Python for </a:t>
            </a:r>
            <a:r>
              <a:rPr lang="en-US" dirty="0">
                <a:solidFill>
                  <a:srgbClr val="FFDC47"/>
                </a:solidFill>
              </a:rPr>
              <a:t>Exploratory Data Analysis </a:t>
            </a:r>
            <a:r>
              <a:rPr lang="en-US" dirty="0">
                <a:solidFill>
                  <a:schemeClr val="bg1"/>
                </a:solidFill>
              </a:rPr>
              <a:t>on student data to explore trends and relationships between course outcomes and prevalent features to distinguish characteristics that separate student performance. Features including, but not limited to minority status, ethnic status, instruction types, SAT Scores, </a:t>
            </a:r>
            <a:r>
              <a:rPr lang="en-US" dirty="0" err="1">
                <a:solidFill>
                  <a:schemeClr val="bg1"/>
                </a:solidFill>
              </a:rPr>
              <a:t>etc</a:t>
            </a:r>
            <a:r>
              <a:rPr lang="en-US" dirty="0">
                <a:solidFill>
                  <a:schemeClr val="bg1"/>
                </a:solidFill>
              </a:rPr>
              <a:t>…</a:t>
            </a:r>
          </a:p>
          <a:p>
            <a:endParaRPr lang="en-US" dirty="0"/>
          </a:p>
          <a:p>
            <a:r>
              <a:rPr lang="en-US" b="1" dirty="0"/>
              <a:t>Makeover Monday</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Weekly social data project geared to exploring different perspectives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and approaches to </a:t>
            </a:r>
            <a:r>
              <a:rPr lang="en-US" dirty="0">
                <a:solidFill>
                  <a:srgbClr val="FFDC47"/>
                </a:solidFill>
              </a:rPr>
              <a:t>create effective visualizations</a:t>
            </a:r>
            <a:r>
              <a:rPr lang="en-US" dirty="0">
                <a:solidFill>
                  <a:schemeClr val="bg1"/>
                </a:solidFill>
              </a:rPr>
              <a:t> by re-creating visualizations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published in articles, websites and newspapers.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DC47"/>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Created the first </a:t>
            </a:r>
            <a:r>
              <a:rPr lang="en-US" dirty="0">
                <a:solidFill>
                  <a:srgbClr val="FFDC47"/>
                </a:solidFill>
              </a:rPr>
              <a:t>machine learning </a:t>
            </a:r>
            <a:r>
              <a:rPr lang="en-US" dirty="0">
                <a:solidFill>
                  <a:schemeClr val="bg1"/>
                </a:solidFill>
              </a:rPr>
              <a:t>project for the PER group at Cal Poly Pomona as a student researcher: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DC47"/>
                </a:solidFill>
              </a:rPr>
              <a:t>Random Forest Classification Model </a:t>
            </a:r>
            <a:r>
              <a:rPr lang="en-US" dirty="0">
                <a:solidFill>
                  <a:schemeClr val="bg1"/>
                </a:solidFill>
              </a:rPr>
              <a:t>to assess student risk of failure in an introductory kinematics course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before the student takes the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DC47"/>
              </a:solidFill>
            </a:endParaRPr>
          </a:p>
          <a:p>
            <a:endParaRPr lang="en-US" b="1" dirty="0"/>
          </a:p>
        </p:txBody>
      </p:sp>
      <p:sp>
        <p:nvSpPr>
          <p:cNvPr id="4" name="Slide Number Placeholder 3"/>
          <p:cNvSpPr>
            <a:spLocks noGrp="1"/>
          </p:cNvSpPr>
          <p:nvPr>
            <p:ph type="sldNum" sz="quarter" idx="5"/>
          </p:nvPr>
        </p:nvSpPr>
        <p:spPr/>
        <p:txBody>
          <a:bodyPr/>
          <a:lstStyle/>
          <a:p>
            <a:fld id="{1326375F-DCB4-4AF9-A4A2-403B4B6113A8}" type="slidenum">
              <a:rPr lang="en-US" smtClean="0"/>
              <a:t>4</a:t>
            </a:fld>
            <a:endParaRPr lang="en-US"/>
          </a:p>
        </p:txBody>
      </p:sp>
    </p:spTree>
    <p:extLst>
      <p:ext uri="{BB962C8B-B14F-4D97-AF65-F5344CB8AC3E}">
        <p14:creationId xmlns:p14="http://schemas.microsoft.com/office/powerpoint/2010/main" val="58909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Left side:</a:t>
            </a:r>
          </a:p>
          <a:p>
            <a:r>
              <a:rPr lang="en-US" dirty="0">
                <a:solidFill>
                  <a:schemeClr val="bg1"/>
                </a:solidFill>
              </a:rPr>
              <a:t>With primary sources, electronic medical records (EMRs), </a:t>
            </a:r>
          </a:p>
          <a:p>
            <a:r>
              <a:rPr lang="en-US" dirty="0">
                <a:solidFill>
                  <a:schemeClr val="bg1"/>
                </a:solidFill>
              </a:rPr>
              <a:t>clinical trials, genetic information, billing, scientific articles, </a:t>
            </a:r>
            <a:r>
              <a:rPr lang="en-US" dirty="0" err="1">
                <a:solidFill>
                  <a:schemeClr val="bg1"/>
                </a:solidFill>
              </a:rPr>
              <a:t>etc</a:t>
            </a:r>
            <a:r>
              <a:rPr lang="en-US" dirty="0">
                <a:solidFill>
                  <a:schemeClr val="bg1"/>
                </a:solidFill>
              </a:rPr>
              <a:t>… </a:t>
            </a:r>
          </a:p>
          <a:p>
            <a:r>
              <a:rPr lang="en-US" dirty="0">
                <a:solidFill>
                  <a:schemeClr val="bg1"/>
                </a:solidFill>
              </a:rPr>
              <a:t>the healthcare industry has no shortage of data available.  Here are some Data Science Use Cases</a:t>
            </a:r>
          </a:p>
          <a:p>
            <a:endParaRPr lang="en-US" b="1" dirty="0">
              <a:solidFill>
                <a:schemeClr val="bg1"/>
              </a:solidFill>
            </a:endParaRPr>
          </a:p>
          <a:p>
            <a:r>
              <a:rPr lang="en-US" b="1" dirty="0">
                <a:solidFill>
                  <a:schemeClr val="bg1"/>
                </a:solidFill>
              </a:rPr>
              <a:t>Drug Discover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Data Science and Machine Learning are revolutionizing the Pharmaceutical industries process of </a:t>
            </a:r>
            <a:r>
              <a:rPr lang="en-US" sz="1200" dirty="0">
                <a:solidFill>
                  <a:srgbClr val="FFDC47"/>
                </a:solidFill>
              </a:rPr>
              <a:t>clinical drug trials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by providing extensive insights into </a:t>
            </a:r>
            <a:r>
              <a:rPr lang="en-US" sz="1200" dirty="0">
                <a:solidFill>
                  <a:srgbClr val="FFDC47"/>
                </a:solidFill>
              </a:rPr>
              <a:t>optimizing</a:t>
            </a:r>
            <a:r>
              <a:rPr lang="en-US" sz="1200" dirty="0">
                <a:solidFill>
                  <a:schemeClr val="bg1"/>
                </a:solidFill>
              </a:rPr>
              <a:t> and increasing the success rate of </a:t>
            </a:r>
            <a:r>
              <a:rPr lang="en-US" sz="1200" dirty="0">
                <a:solidFill>
                  <a:srgbClr val="FFDC47"/>
                </a:solidFill>
              </a:rPr>
              <a:t>predictions</a:t>
            </a:r>
            <a:r>
              <a:rPr lang="en-US" sz="1200" dirty="0">
                <a:solidFill>
                  <a:schemeClr val="bg1"/>
                </a:solidFill>
              </a:rPr>
              <a:t>. </a:t>
            </a:r>
            <a:endParaRPr lang="en-US" sz="1200" dirty="0">
              <a:solidFill>
                <a:srgbClr val="FFDC47"/>
              </a:solidFill>
            </a:endParaRPr>
          </a:p>
          <a:p>
            <a:endParaRPr lang="en-US" b="1" dirty="0">
              <a:solidFill>
                <a:schemeClr val="bg1"/>
              </a:solidFill>
            </a:endParaRPr>
          </a:p>
          <a:p>
            <a:r>
              <a:rPr lang="en-US" b="1" dirty="0">
                <a:solidFill>
                  <a:schemeClr val="bg1"/>
                </a:solidFill>
              </a:rPr>
              <a:t>Predictive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Research studies have been developing strategies for assisting clinicians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in decision making using </a:t>
            </a:r>
            <a:r>
              <a:rPr lang="en-US" sz="1200" dirty="0">
                <a:solidFill>
                  <a:srgbClr val="FFDC47"/>
                </a:solidFill>
              </a:rPr>
              <a:t>machine learning techniques </a:t>
            </a:r>
            <a:r>
              <a:rPr lang="en-US" sz="1200" dirty="0">
                <a:solidFill>
                  <a:schemeClr val="bg1"/>
                </a:solidFill>
              </a:rPr>
              <a:t>to extract knowledge from </a:t>
            </a:r>
            <a:r>
              <a:rPr lang="en-US" sz="1200" dirty="0">
                <a:solidFill>
                  <a:srgbClr val="FFDC47"/>
                </a:solidFill>
              </a:rPr>
              <a:t>clinical data</a:t>
            </a:r>
            <a:r>
              <a:rPr lang="en-US" sz="1200" dirty="0">
                <a:solidFill>
                  <a:schemeClr val="bg1"/>
                </a:solidFill>
              </a:rPr>
              <a:t>.</a:t>
            </a:r>
            <a:endParaRPr lang="en-US" sz="1200" dirty="0">
              <a:solidFill>
                <a:srgbClr val="FFDC47"/>
              </a:solidFill>
            </a:endParaRPr>
          </a:p>
          <a:p>
            <a:endParaRPr lang="en-US" b="1" dirty="0">
              <a:solidFill>
                <a:schemeClr val="bg1"/>
              </a:solidFill>
            </a:endParaRPr>
          </a:p>
          <a:p>
            <a:endParaRPr lang="en-US" b="1" dirty="0">
              <a:solidFill>
                <a:schemeClr val="bg1"/>
              </a:solidFill>
            </a:endParaRPr>
          </a:p>
          <a:p>
            <a:r>
              <a:rPr lang="en-US" b="1" dirty="0">
                <a:solidFill>
                  <a:schemeClr val="bg1"/>
                </a:solidFill>
              </a:rPr>
              <a:t>Virtual Assistance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With the help of disease predictive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data scientists have developed </a:t>
            </a:r>
            <a:r>
              <a:rPr lang="en-US" sz="1200" dirty="0">
                <a:solidFill>
                  <a:srgbClr val="FFDC47"/>
                </a:solidFill>
              </a:rPr>
              <a:t>virtual platforms</a:t>
            </a:r>
            <a:r>
              <a:rPr lang="en-US" sz="1200" dirty="0">
                <a:solidFill>
                  <a:schemeClr val="bg1"/>
                </a:solidFill>
              </a:rPr>
              <a:t> that aid to patients; such as Ada and </a:t>
            </a:r>
            <a:r>
              <a:rPr lang="en-US" sz="1200" dirty="0" err="1">
                <a:solidFill>
                  <a:schemeClr val="bg1"/>
                </a:solidFill>
              </a:rPr>
              <a:t>Woebot</a:t>
            </a:r>
            <a:endParaRPr lang="en-US" sz="1200" dirty="0">
              <a:solidFill>
                <a:srgbClr val="FFDC47"/>
              </a:solidFill>
            </a:endParaRPr>
          </a:p>
          <a:p>
            <a:endParaRPr lang="en-US" b="1" dirty="0"/>
          </a:p>
        </p:txBody>
      </p:sp>
      <p:sp>
        <p:nvSpPr>
          <p:cNvPr id="4" name="Slide Number Placeholder 3"/>
          <p:cNvSpPr>
            <a:spLocks noGrp="1"/>
          </p:cNvSpPr>
          <p:nvPr>
            <p:ph type="sldNum" sz="quarter" idx="5"/>
          </p:nvPr>
        </p:nvSpPr>
        <p:spPr/>
        <p:txBody>
          <a:bodyPr/>
          <a:lstStyle/>
          <a:p>
            <a:fld id="{1326375F-DCB4-4AF9-A4A2-403B4B6113A8}" type="slidenum">
              <a:rPr lang="en-US" smtClean="0"/>
              <a:t>5</a:t>
            </a:fld>
            <a:endParaRPr lang="en-US"/>
          </a:p>
        </p:txBody>
      </p:sp>
    </p:spTree>
    <p:extLst>
      <p:ext uri="{BB962C8B-B14F-4D97-AF65-F5344CB8AC3E}">
        <p14:creationId xmlns:p14="http://schemas.microsoft.com/office/powerpoint/2010/main" val="2067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1326375F-DCB4-4AF9-A4A2-403B4B6113A8}" type="slidenum">
              <a:rPr lang="en-US" smtClean="0"/>
              <a:t>6</a:t>
            </a:fld>
            <a:endParaRPr lang="en-US"/>
          </a:p>
        </p:txBody>
      </p:sp>
    </p:spTree>
    <p:extLst>
      <p:ext uri="{BB962C8B-B14F-4D97-AF65-F5344CB8AC3E}">
        <p14:creationId xmlns:p14="http://schemas.microsoft.com/office/powerpoint/2010/main" val="1837470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6375F-DCB4-4AF9-A4A2-403B4B6113A8}" type="slidenum">
              <a:rPr lang="en-US" smtClean="0"/>
              <a:t>8</a:t>
            </a:fld>
            <a:endParaRPr lang="en-US"/>
          </a:p>
        </p:txBody>
      </p:sp>
    </p:spTree>
    <p:extLst>
      <p:ext uri="{BB962C8B-B14F-4D97-AF65-F5344CB8AC3E}">
        <p14:creationId xmlns:p14="http://schemas.microsoft.com/office/powerpoint/2010/main" val="1267956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hepatocellular carcinoma?</a:t>
            </a:r>
          </a:p>
          <a:p>
            <a:r>
              <a:rPr lang="en-US" dirty="0"/>
              <a:t>Hepatocellular Carcinoma is a liver cancer that accounts for over 90% of all liver cancer cases and is a major global health problem.</a:t>
            </a:r>
          </a:p>
          <a:p>
            <a:r>
              <a:rPr lang="en-US" dirty="0"/>
              <a:t>Some may say its right up there with the Coronavirus.</a:t>
            </a:r>
          </a:p>
          <a:p>
            <a:endParaRPr lang="en-US" dirty="0"/>
          </a:p>
          <a:p>
            <a:r>
              <a:rPr lang="en-US" dirty="0"/>
              <a:t>Now the American Cancer Society estimates in 2020 that there will be 30,000 new deaths attributed by liver cancer in the United States</a:t>
            </a:r>
          </a:p>
          <a:p>
            <a:r>
              <a:rPr lang="en-US" dirty="0"/>
              <a:t>30,000 new deaths and 40,000 thousand new cases. Affliction rates have tripled since the 1980s, rising 2% annually in recent years. </a:t>
            </a:r>
          </a:p>
          <a:p>
            <a:r>
              <a:rPr lang="en-US" dirty="0"/>
              <a:t>The fatality rate for liver cancer is over double what it was four decades ago. </a:t>
            </a:r>
          </a:p>
          <a:p>
            <a:endParaRPr lang="en-US" dirty="0"/>
          </a:p>
          <a:p>
            <a:r>
              <a:rPr lang="en-US" dirty="0"/>
              <a:t>With an increase in affliction and fatality rates, this is a field of healthcare that could benefit from predictive analytics.</a:t>
            </a:r>
          </a:p>
          <a:p>
            <a:endParaRPr lang="en-US" dirty="0"/>
          </a:p>
          <a:p>
            <a:r>
              <a:rPr lang="en-US" dirty="0"/>
              <a:t>* Bring in predictive analytics *</a:t>
            </a:r>
          </a:p>
          <a:p>
            <a:endParaRPr lang="en-US" dirty="0"/>
          </a:p>
          <a:p>
            <a:r>
              <a:rPr lang="en-US" dirty="0"/>
              <a:t>Data :</a:t>
            </a:r>
          </a:p>
          <a:p>
            <a:r>
              <a:rPr lang="en-US" dirty="0"/>
              <a:t>Data worked with was 165 Real Life Patients diagnosed with HCC collected from the Coimbra’s Hospital and </a:t>
            </a:r>
            <a:r>
              <a:rPr lang="en-US" dirty="0" err="1"/>
              <a:t>Universitary</a:t>
            </a:r>
            <a:r>
              <a:rPr lang="en-US" dirty="0"/>
              <a:t> Centre. Dataset comprised of 49 variables considered important to the clinician decision process and selected by the European Association for the Study of the Liver  - European Organization for Research and Treatment of Cancer.</a:t>
            </a:r>
          </a:p>
          <a:p>
            <a:endParaRPr lang="en-US" dirty="0"/>
          </a:p>
          <a:p>
            <a:r>
              <a:rPr lang="en-US" dirty="0"/>
              <a:t>Problems:</a:t>
            </a:r>
          </a:p>
          <a:p>
            <a:r>
              <a:rPr lang="en-US" dirty="0"/>
              <a:t>Heterogeneous data (23 continuous, 26 categorical)</a:t>
            </a:r>
          </a:p>
          <a:p>
            <a:r>
              <a:rPr lang="en-US" dirty="0"/>
              <a:t>MD (10.22% of the dataset, only 8 out of the 165 patients had complete information)</a:t>
            </a:r>
          </a:p>
          <a:p>
            <a:r>
              <a:rPr lang="en-US" dirty="0"/>
              <a:t>Data Imbalance. 63 died, 102 survived.</a:t>
            </a:r>
          </a:p>
          <a:p>
            <a:endParaRPr lang="en-US" dirty="0"/>
          </a:p>
          <a:p>
            <a:r>
              <a:rPr lang="en-US" dirty="0"/>
              <a:t>Methodology later:</a:t>
            </a:r>
          </a:p>
          <a:p>
            <a:r>
              <a:rPr lang="en-US" dirty="0"/>
              <a:t>Results : Improved Survival Predictions over previous methodology, using new methodology.</a:t>
            </a:r>
          </a:p>
          <a:p>
            <a:endParaRPr lang="en-US" dirty="0"/>
          </a:p>
          <a:p>
            <a:r>
              <a:rPr lang="en-US" dirty="0"/>
              <a:t>2</a:t>
            </a:r>
            <a:r>
              <a:rPr lang="en-US" baseline="30000" dirty="0"/>
              <a:t>nd</a:t>
            </a:r>
            <a:r>
              <a:rPr lang="en-US" dirty="0"/>
              <a:t> Paper:</a:t>
            </a:r>
          </a:p>
          <a:p>
            <a:r>
              <a:rPr lang="en-US" dirty="0"/>
              <a:t>Missing Data Techniques: (Adding more techniques to the problem)</a:t>
            </a:r>
          </a:p>
          <a:p>
            <a:endParaRPr lang="en-US" dirty="0"/>
          </a:p>
        </p:txBody>
      </p:sp>
      <p:sp>
        <p:nvSpPr>
          <p:cNvPr id="4" name="Slide Number Placeholder 3"/>
          <p:cNvSpPr>
            <a:spLocks noGrp="1"/>
          </p:cNvSpPr>
          <p:nvPr>
            <p:ph type="sldNum" sz="quarter" idx="5"/>
          </p:nvPr>
        </p:nvSpPr>
        <p:spPr/>
        <p:txBody>
          <a:bodyPr/>
          <a:lstStyle/>
          <a:p>
            <a:fld id="{1326375F-DCB4-4AF9-A4A2-403B4B6113A8}" type="slidenum">
              <a:rPr lang="en-US" smtClean="0"/>
              <a:t>9</a:t>
            </a:fld>
            <a:endParaRPr lang="en-US"/>
          </a:p>
        </p:txBody>
      </p:sp>
    </p:spTree>
    <p:extLst>
      <p:ext uri="{BB962C8B-B14F-4D97-AF65-F5344CB8AC3E}">
        <p14:creationId xmlns:p14="http://schemas.microsoft.com/office/powerpoint/2010/main" val="1065219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6375F-DCB4-4AF9-A4A2-403B4B6113A8}" type="slidenum">
              <a:rPr lang="en-US" smtClean="0"/>
              <a:t>10</a:t>
            </a:fld>
            <a:endParaRPr lang="en-US"/>
          </a:p>
        </p:txBody>
      </p:sp>
    </p:spTree>
    <p:extLst>
      <p:ext uri="{BB962C8B-B14F-4D97-AF65-F5344CB8AC3E}">
        <p14:creationId xmlns:p14="http://schemas.microsoft.com/office/powerpoint/2010/main" val="2765492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4476-AD29-4257-89C2-A249F48845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B05C55-6DC1-4F64-BDFC-95C5A544B4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A91F83-CE9B-4D2D-96AF-E104397C5E2E}"/>
              </a:ext>
            </a:extLst>
          </p:cNvPr>
          <p:cNvSpPr>
            <a:spLocks noGrp="1"/>
          </p:cNvSpPr>
          <p:nvPr>
            <p:ph type="dt" sz="half" idx="10"/>
          </p:nvPr>
        </p:nvSpPr>
        <p:spPr/>
        <p:txBody>
          <a:bodyPr/>
          <a:lstStyle/>
          <a:p>
            <a:fld id="{C7C5235F-C321-4701-97F7-98416D44C893}" type="datetimeFigureOut">
              <a:rPr lang="en-US" smtClean="0"/>
              <a:t>3/13/2020</a:t>
            </a:fld>
            <a:endParaRPr lang="en-US"/>
          </a:p>
        </p:txBody>
      </p:sp>
      <p:sp>
        <p:nvSpPr>
          <p:cNvPr id="5" name="Footer Placeholder 4">
            <a:extLst>
              <a:ext uri="{FF2B5EF4-FFF2-40B4-BE49-F238E27FC236}">
                <a16:creationId xmlns:a16="http://schemas.microsoft.com/office/drawing/2014/main" id="{F541EFD5-EA4B-4371-9CB3-3CFD28846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D21A6-9BC9-457A-AB52-C34D72C68504}"/>
              </a:ext>
            </a:extLst>
          </p:cNvPr>
          <p:cNvSpPr>
            <a:spLocks noGrp="1"/>
          </p:cNvSpPr>
          <p:nvPr>
            <p:ph type="sldNum" sz="quarter" idx="12"/>
          </p:nvPr>
        </p:nvSpPr>
        <p:spPr/>
        <p:txBody>
          <a:bodyPr/>
          <a:lstStyle/>
          <a:p>
            <a:fld id="{65621220-1113-49CB-AE30-DFD10CFE09D6}" type="slidenum">
              <a:rPr lang="en-US" smtClean="0"/>
              <a:t>‹#›</a:t>
            </a:fld>
            <a:endParaRPr lang="en-US"/>
          </a:p>
        </p:txBody>
      </p:sp>
    </p:spTree>
    <p:extLst>
      <p:ext uri="{BB962C8B-B14F-4D97-AF65-F5344CB8AC3E}">
        <p14:creationId xmlns:p14="http://schemas.microsoft.com/office/powerpoint/2010/main" val="3707500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EE183-CF8C-4A5C-BBC4-04E3681EF3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9D5336-E5D8-49DD-940D-373272691A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CFC803-0939-4AE1-BAFD-7C4C461C061A}"/>
              </a:ext>
            </a:extLst>
          </p:cNvPr>
          <p:cNvSpPr>
            <a:spLocks noGrp="1"/>
          </p:cNvSpPr>
          <p:nvPr>
            <p:ph type="dt" sz="half" idx="10"/>
          </p:nvPr>
        </p:nvSpPr>
        <p:spPr/>
        <p:txBody>
          <a:bodyPr/>
          <a:lstStyle/>
          <a:p>
            <a:fld id="{C7C5235F-C321-4701-97F7-98416D44C893}" type="datetimeFigureOut">
              <a:rPr lang="en-US" smtClean="0"/>
              <a:t>3/13/2020</a:t>
            </a:fld>
            <a:endParaRPr lang="en-US"/>
          </a:p>
        </p:txBody>
      </p:sp>
      <p:sp>
        <p:nvSpPr>
          <p:cNvPr id="5" name="Footer Placeholder 4">
            <a:extLst>
              <a:ext uri="{FF2B5EF4-FFF2-40B4-BE49-F238E27FC236}">
                <a16:creationId xmlns:a16="http://schemas.microsoft.com/office/drawing/2014/main" id="{D1B954E9-2DBF-4E4C-BA8F-F46D17902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7129A-A802-4EDF-9EEF-8C227AEDABA9}"/>
              </a:ext>
            </a:extLst>
          </p:cNvPr>
          <p:cNvSpPr>
            <a:spLocks noGrp="1"/>
          </p:cNvSpPr>
          <p:nvPr>
            <p:ph type="sldNum" sz="quarter" idx="12"/>
          </p:nvPr>
        </p:nvSpPr>
        <p:spPr/>
        <p:txBody>
          <a:bodyPr/>
          <a:lstStyle/>
          <a:p>
            <a:fld id="{65621220-1113-49CB-AE30-DFD10CFE09D6}" type="slidenum">
              <a:rPr lang="en-US" smtClean="0"/>
              <a:t>‹#›</a:t>
            </a:fld>
            <a:endParaRPr lang="en-US"/>
          </a:p>
        </p:txBody>
      </p:sp>
    </p:spTree>
    <p:extLst>
      <p:ext uri="{BB962C8B-B14F-4D97-AF65-F5344CB8AC3E}">
        <p14:creationId xmlns:p14="http://schemas.microsoft.com/office/powerpoint/2010/main" val="30769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D6016E-B6A5-4661-BED3-3F65A9A367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530E7D-6393-4947-9AA8-C6B241E514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31023-2844-45C1-B1B3-FB6AAD6CADE7}"/>
              </a:ext>
            </a:extLst>
          </p:cNvPr>
          <p:cNvSpPr>
            <a:spLocks noGrp="1"/>
          </p:cNvSpPr>
          <p:nvPr>
            <p:ph type="dt" sz="half" idx="10"/>
          </p:nvPr>
        </p:nvSpPr>
        <p:spPr/>
        <p:txBody>
          <a:bodyPr/>
          <a:lstStyle/>
          <a:p>
            <a:fld id="{C7C5235F-C321-4701-97F7-98416D44C893}" type="datetimeFigureOut">
              <a:rPr lang="en-US" smtClean="0"/>
              <a:t>3/13/2020</a:t>
            </a:fld>
            <a:endParaRPr lang="en-US"/>
          </a:p>
        </p:txBody>
      </p:sp>
      <p:sp>
        <p:nvSpPr>
          <p:cNvPr id="5" name="Footer Placeholder 4">
            <a:extLst>
              <a:ext uri="{FF2B5EF4-FFF2-40B4-BE49-F238E27FC236}">
                <a16:creationId xmlns:a16="http://schemas.microsoft.com/office/drawing/2014/main" id="{0E0FF9EF-2C43-4841-BC56-E5638D9A3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60102-61BB-4059-A7E3-6E73D83A8A48}"/>
              </a:ext>
            </a:extLst>
          </p:cNvPr>
          <p:cNvSpPr>
            <a:spLocks noGrp="1"/>
          </p:cNvSpPr>
          <p:nvPr>
            <p:ph type="sldNum" sz="quarter" idx="12"/>
          </p:nvPr>
        </p:nvSpPr>
        <p:spPr/>
        <p:txBody>
          <a:bodyPr/>
          <a:lstStyle/>
          <a:p>
            <a:fld id="{65621220-1113-49CB-AE30-DFD10CFE09D6}" type="slidenum">
              <a:rPr lang="en-US" smtClean="0"/>
              <a:t>‹#›</a:t>
            </a:fld>
            <a:endParaRPr lang="en-US"/>
          </a:p>
        </p:txBody>
      </p:sp>
    </p:spTree>
    <p:extLst>
      <p:ext uri="{BB962C8B-B14F-4D97-AF65-F5344CB8AC3E}">
        <p14:creationId xmlns:p14="http://schemas.microsoft.com/office/powerpoint/2010/main" val="366456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2526-4AE2-4F04-B089-E3E29F427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90042C-1F02-48F4-A320-1903021545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78D6D-6B09-4894-A548-C442C2C49528}"/>
              </a:ext>
            </a:extLst>
          </p:cNvPr>
          <p:cNvSpPr>
            <a:spLocks noGrp="1"/>
          </p:cNvSpPr>
          <p:nvPr>
            <p:ph type="dt" sz="half" idx="10"/>
          </p:nvPr>
        </p:nvSpPr>
        <p:spPr/>
        <p:txBody>
          <a:bodyPr/>
          <a:lstStyle/>
          <a:p>
            <a:fld id="{C7C5235F-C321-4701-97F7-98416D44C893}" type="datetimeFigureOut">
              <a:rPr lang="en-US" smtClean="0"/>
              <a:t>3/13/2020</a:t>
            </a:fld>
            <a:endParaRPr lang="en-US"/>
          </a:p>
        </p:txBody>
      </p:sp>
      <p:sp>
        <p:nvSpPr>
          <p:cNvPr id="5" name="Footer Placeholder 4">
            <a:extLst>
              <a:ext uri="{FF2B5EF4-FFF2-40B4-BE49-F238E27FC236}">
                <a16:creationId xmlns:a16="http://schemas.microsoft.com/office/drawing/2014/main" id="{0024DB03-609D-4E6F-8AFB-6DDE85A9D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9FD5B7-7C6F-4C5F-830C-FBAC54ED6335}"/>
              </a:ext>
            </a:extLst>
          </p:cNvPr>
          <p:cNvSpPr>
            <a:spLocks noGrp="1"/>
          </p:cNvSpPr>
          <p:nvPr>
            <p:ph type="sldNum" sz="quarter" idx="12"/>
          </p:nvPr>
        </p:nvSpPr>
        <p:spPr/>
        <p:txBody>
          <a:bodyPr/>
          <a:lstStyle/>
          <a:p>
            <a:fld id="{65621220-1113-49CB-AE30-DFD10CFE09D6}" type="slidenum">
              <a:rPr lang="en-US" smtClean="0"/>
              <a:t>‹#›</a:t>
            </a:fld>
            <a:endParaRPr lang="en-US"/>
          </a:p>
        </p:txBody>
      </p:sp>
    </p:spTree>
    <p:extLst>
      <p:ext uri="{BB962C8B-B14F-4D97-AF65-F5344CB8AC3E}">
        <p14:creationId xmlns:p14="http://schemas.microsoft.com/office/powerpoint/2010/main" val="4149406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042B-1EB9-41C2-8500-513FA3B565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90A4EB-6787-4CCA-83AA-B347C854A6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D87A4F-1CF4-479C-9678-5949A4FF091A}"/>
              </a:ext>
            </a:extLst>
          </p:cNvPr>
          <p:cNvSpPr>
            <a:spLocks noGrp="1"/>
          </p:cNvSpPr>
          <p:nvPr>
            <p:ph type="dt" sz="half" idx="10"/>
          </p:nvPr>
        </p:nvSpPr>
        <p:spPr/>
        <p:txBody>
          <a:bodyPr/>
          <a:lstStyle/>
          <a:p>
            <a:fld id="{C7C5235F-C321-4701-97F7-98416D44C893}" type="datetimeFigureOut">
              <a:rPr lang="en-US" smtClean="0"/>
              <a:t>3/13/2020</a:t>
            </a:fld>
            <a:endParaRPr lang="en-US"/>
          </a:p>
        </p:txBody>
      </p:sp>
      <p:sp>
        <p:nvSpPr>
          <p:cNvPr id="5" name="Footer Placeholder 4">
            <a:extLst>
              <a:ext uri="{FF2B5EF4-FFF2-40B4-BE49-F238E27FC236}">
                <a16:creationId xmlns:a16="http://schemas.microsoft.com/office/drawing/2014/main" id="{224C8E85-900E-4243-8F1C-D61A7E338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745F8-564C-4273-8CFE-05C54BAFB160}"/>
              </a:ext>
            </a:extLst>
          </p:cNvPr>
          <p:cNvSpPr>
            <a:spLocks noGrp="1"/>
          </p:cNvSpPr>
          <p:nvPr>
            <p:ph type="sldNum" sz="quarter" idx="12"/>
          </p:nvPr>
        </p:nvSpPr>
        <p:spPr/>
        <p:txBody>
          <a:bodyPr/>
          <a:lstStyle/>
          <a:p>
            <a:fld id="{65621220-1113-49CB-AE30-DFD10CFE09D6}" type="slidenum">
              <a:rPr lang="en-US" smtClean="0"/>
              <a:t>‹#›</a:t>
            </a:fld>
            <a:endParaRPr lang="en-US"/>
          </a:p>
        </p:txBody>
      </p:sp>
    </p:spTree>
    <p:extLst>
      <p:ext uri="{BB962C8B-B14F-4D97-AF65-F5344CB8AC3E}">
        <p14:creationId xmlns:p14="http://schemas.microsoft.com/office/powerpoint/2010/main" val="271974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83B7-796E-4BD1-9F0C-03F22A13F6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5CE9C-FADF-4880-8CF6-18F46DA877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4F488F-48C3-4C52-8567-EDD2757D6F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B01F86-6B71-4BCF-BDD0-B4AA9C5308D8}"/>
              </a:ext>
            </a:extLst>
          </p:cNvPr>
          <p:cNvSpPr>
            <a:spLocks noGrp="1"/>
          </p:cNvSpPr>
          <p:nvPr>
            <p:ph type="dt" sz="half" idx="10"/>
          </p:nvPr>
        </p:nvSpPr>
        <p:spPr/>
        <p:txBody>
          <a:bodyPr/>
          <a:lstStyle/>
          <a:p>
            <a:fld id="{C7C5235F-C321-4701-97F7-98416D44C893}" type="datetimeFigureOut">
              <a:rPr lang="en-US" smtClean="0"/>
              <a:t>3/13/2020</a:t>
            </a:fld>
            <a:endParaRPr lang="en-US"/>
          </a:p>
        </p:txBody>
      </p:sp>
      <p:sp>
        <p:nvSpPr>
          <p:cNvPr id="6" name="Footer Placeholder 5">
            <a:extLst>
              <a:ext uri="{FF2B5EF4-FFF2-40B4-BE49-F238E27FC236}">
                <a16:creationId xmlns:a16="http://schemas.microsoft.com/office/drawing/2014/main" id="{AE037C88-7C3B-40E5-9174-16C06FEE74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5BFA9-1E37-4A2F-A1AF-A1AD8D6012CD}"/>
              </a:ext>
            </a:extLst>
          </p:cNvPr>
          <p:cNvSpPr>
            <a:spLocks noGrp="1"/>
          </p:cNvSpPr>
          <p:nvPr>
            <p:ph type="sldNum" sz="quarter" idx="12"/>
          </p:nvPr>
        </p:nvSpPr>
        <p:spPr/>
        <p:txBody>
          <a:bodyPr/>
          <a:lstStyle/>
          <a:p>
            <a:fld id="{65621220-1113-49CB-AE30-DFD10CFE09D6}" type="slidenum">
              <a:rPr lang="en-US" smtClean="0"/>
              <a:t>‹#›</a:t>
            </a:fld>
            <a:endParaRPr lang="en-US"/>
          </a:p>
        </p:txBody>
      </p:sp>
    </p:spTree>
    <p:extLst>
      <p:ext uri="{BB962C8B-B14F-4D97-AF65-F5344CB8AC3E}">
        <p14:creationId xmlns:p14="http://schemas.microsoft.com/office/powerpoint/2010/main" val="273839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F4F2-DC94-4A08-BC60-F5D02B703B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85E522-E700-43BC-9814-0C953FFDBA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0FC192-92EB-4F62-8E5E-9DE4130D6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D47A46-E2E4-48D7-B1EB-6D2DC3F298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3FE447-3575-4976-A669-1051D07522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1B8675-62EB-4197-B129-E6140F21E869}"/>
              </a:ext>
            </a:extLst>
          </p:cNvPr>
          <p:cNvSpPr>
            <a:spLocks noGrp="1"/>
          </p:cNvSpPr>
          <p:nvPr>
            <p:ph type="dt" sz="half" idx="10"/>
          </p:nvPr>
        </p:nvSpPr>
        <p:spPr/>
        <p:txBody>
          <a:bodyPr/>
          <a:lstStyle/>
          <a:p>
            <a:fld id="{C7C5235F-C321-4701-97F7-98416D44C893}" type="datetimeFigureOut">
              <a:rPr lang="en-US" smtClean="0"/>
              <a:t>3/13/2020</a:t>
            </a:fld>
            <a:endParaRPr lang="en-US"/>
          </a:p>
        </p:txBody>
      </p:sp>
      <p:sp>
        <p:nvSpPr>
          <p:cNvPr id="8" name="Footer Placeholder 7">
            <a:extLst>
              <a:ext uri="{FF2B5EF4-FFF2-40B4-BE49-F238E27FC236}">
                <a16:creationId xmlns:a16="http://schemas.microsoft.com/office/drawing/2014/main" id="{ECCCE3A1-67B1-4434-BE9F-1E237E6FC1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0683D2-734A-4A61-A4F9-A14F8412D752}"/>
              </a:ext>
            </a:extLst>
          </p:cNvPr>
          <p:cNvSpPr>
            <a:spLocks noGrp="1"/>
          </p:cNvSpPr>
          <p:nvPr>
            <p:ph type="sldNum" sz="quarter" idx="12"/>
          </p:nvPr>
        </p:nvSpPr>
        <p:spPr/>
        <p:txBody>
          <a:bodyPr/>
          <a:lstStyle/>
          <a:p>
            <a:fld id="{65621220-1113-49CB-AE30-DFD10CFE09D6}" type="slidenum">
              <a:rPr lang="en-US" smtClean="0"/>
              <a:t>‹#›</a:t>
            </a:fld>
            <a:endParaRPr lang="en-US"/>
          </a:p>
        </p:txBody>
      </p:sp>
    </p:spTree>
    <p:extLst>
      <p:ext uri="{BB962C8B-B14F-4D97-AF65-F5344CB8AC3E}">
        <p14:creationId xmlns:p14="http://schemas.microsoft.com/office/powerpoint/2010/main" val="2495867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23B4C-4ACA-4E63-B8DF-463F6F5F3B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422E4A-8433-4B22-8894-1973A8BB58AF}"/>
              </a:ext>
            </a:extLst>
          </p:cNvPr>
          <p:cNvSpPr>
            <a:spLocks noGrp="1"/>
          </p:cNvSpPr>
          <p:nvPr>
            <p:ph type="dt" sz="half" idx="10"/>
          </p:nvPr>
        </p:nvSpPr>
        <p:spPr/>
        <p:txBody>
          <a:bodyPr/>
          <a:lstStyle/>
          <a:p>
            <a:fld id="{C7C5235F-C321-4701-97F7-98416D44C893}" type="datetimeFigureOut">
              <a:rPr lang="en-US" smtClean="0"/>
              <a:t>3/13/2020</a:t>
            </a:fld>
            <a:endParaRPr lang="en-US"/>
          </a:p>
        </p:txBody>
      </p:sp>
      <p:sp>
        <p:nvSpPr>
          <p:cNvPr id="4" name="Footer Placeholder 3">
            <a:extLst>
              <a:ext uri="{FF2B5EF4-FFF2-40B4-BE49-F238E27FC236}">
                <a16:creationId xmlns:a16="http://schemas.microsoft.com/office/drawing/2014/main" id="{D24D0D3A-6691-488E-B653-7AA4E279E1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BDD0B6-B753-4627-968D-DC789158B163}"/>
              </a:ext>
            </a:extLst>
          </p:cNvPr>
          <p:cNvSpPr>
            <a:spLocks noGrp="1"/>
          </p:cNvSpPr>
          <p:nvPr>
            <p:ph type="sldNum" sz="quarter" idx="12"/>
          </p:nvPr>
        </p:nvSpPr>
        <p:spPr/>
        <p:txBody>
          <a:bodyPr/>
          <a:lstStyle/>
          <a:p>
            <a:fld id="{65621220-1113-49CB-AE30-DFD10CFE09D6}" type="slidenum">
              <a:rPr lang="en-US" smtClean="0"/>
              <a:t>‹#›</a:t>
            </a:fld>
            <a:endParaRPr lang="en-US"/>
          </a:p>
        </p:txBody>
      </p:sp>
    </p:spTree>
    <p:extLst>
      <p:ext uri="{BB962C8B-B14F-4D97-AF65-F5344CB8AC3E}">
        <p14:creationId xmlns:p14="http://schemas.microsoft.com/office/powerpoint/2010/main" val="3425777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B3E432-A30A-439A-95A0-D0947C33FCFC}"/>
              </a:ext>
            </a:extLst>
          </p:cNvPr>
          <p:cNvSpPr>
            <a:spLocks noGrp="1"/>
          </p:cNvSpPr>
          <p:nvPr>
            <p:ph type="dt" sz="half" idx="10"/>
          </p:nvPr>
        </p:nvSpPr>
        <p:spPr/>
        <p:txBody>
          <a:bodyPr/>
          <a:lstStyle/>
          <a:p>
            <a:fld id="{C7C5235F-C321-4701-97F7-98416D44C893}" type="datetimeFigureOut">
              <a:rPr lang="en-US" smtClean="0"/>
              <a:t>3/13/2020</a:t>
            </a:fld>
            <a:endParaRPr lang="en-US"/>
          </a:p>
        </p:txBody>
      </p:sp>
      <p:sp>
        <p:nvSpPr>
          <p:cNvPr id="3" name="Footer Placeholder 2">
            <a:extLst>
              <a:ext uri="{FF2B5EF4-FFF2-40B4-BE49-F238E27FC236}">
                <a16:creationId xmlns:a16="http://schemas.microsoft.com/office/drawing/2014/main" id="{E521C752-54B0-4AD1-A218-70902B4FC3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5B1843-B4E8-4CC9-ACAD-1870C0BBD950}"/>
              </a:ext>
            </a:extLst>
          </p:cNvPr>
          <p:cNvSpPr>
            <a:spLocks noGrp="1"/>
          </p:cNvSpPr>
          <p:nvPr>
            <p:ph type="sldNum" sz="quarter" idx="12"/>
          </p:nvPr>
        </p:nvSpPr>
        <p:spPr/>
        <p:txBody>
          <a:bodyPr/>
          <a:lstStyle/>
          <a:p>
            <a:fld id="{65621220-1113-49CB-AE30-DFD10CFE09D6}" type="slidenum">
              <a:rPr lang="en-US" smtClean="0"/>
              <a:t>‹#›</a:t>
            </a:fld>
            <a:endParaRPr lang="en-US"/>
          </a:p>
        </p:txBody>
      </p:sp>
    </p:spTree>
    <p:extLst>
      <p:ext uri="{BB962C8B-B14F-4D97-AF65-F5344CB8AC3E}">
        <p14:creationId xmlns:p14="http://schemas.microsoft.com/office/powerpoint/2010/main" val="2109195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0046-F143-4221-B264-40E7EAC29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D012E6-4E09-435F-A2C6-C4EE223E56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CC08F9-DC17-4B73-B3C0-EA7A87DF3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43B52C-E32D-4833-91FB-B7725A128292}"/>
              </a:ext>
            </a:extLst>
          </p:cNvPr>
          <p:cNvSpPr>
            <a:spLocks noGrp="1"/>
          </p:cNvSpPr>
          <p:nvPr>
            <p:ph type="dt" sz="half" idx="10"/>
          </p:nvPr>
        </p:nvSpPr>
        <p:spPr/>
        <p:txBody>
          <a:bodyPr/>
          <a:lstStyle/>
          <a:p>
            <a:fld id="{C7C5235F-C321-4701-97F7-98416D44C893}" type="datetimeFigureOut">
              <a:rPr lang="en-US" smtClean="0"/>
              <a:t>3/13/2020</a:t>
            </a:fld>
            <a:endParaRPr lang="en-US"/>
          </a:p>
        </p:txBody>
      </p:sp>
      <p:sp>
        <p:nvSpPr>
          <p:cNvPr id="6" name="Footer Placeholder 5">
            <a:extLst>
              <a:ext uri="{FF2B5EF4-FFF2-40B4-BE49-F238E27FC236}">
                <a16:creationId xmlns:a16="http://schemas.microsoft.com/office/drawing/2014/main" id="{A88A6939-1EA6-41FC-AFFA-0F4BB3A79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72B73C-08C7-4DD5-A481-1D893CB1181B}"/>
              </a:ext>
            </a:extLst>
          </p:cNvPr>
          <p:cNvSpPr>
            <a:spLocks noGrp="1"/>
          </p:cNvSpPr>
          <p:nvPr>
            <p:ph type="sldNum" sz="quarter" idx="12"/>
          </p:nvPr>
        </p:nvSpPr>
        <p:spPr/>
        <p:txBody>
          <a:bodyPr/>
          <a:lstStyle/>
          <a:p>
            <a:fld id="{65621220-1113-49CB-AE30-DFD10CFE09D6}" type="slidenum">
              <a:rPr lang="en-US" smtClean="0"/>
              <a:t>‹#›</a:t>
            </a:fld>
            <a:endParaRPr lang="en-US"/>
          </a:p>
        </p:txBody>
      </p:sp>
    </p:spTree>
    <p:extLst>
      <p:ext uri="{BB962C8B-B14F-4D97-AF65-F5344CB8AC3E}">
        <p14:creationId xmlns:p14="http://schemas.microsoft.com/office/powerpoint/2010/main" val="288282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D219-2C4A-400E-A761-56E4009736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093278-3377-4B86-BE01-974E34689D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32E6F1-CB05-4394-A336-F574B84B8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0DE1F1-00F7-405E-8898-458CD80B593A}"/>
              </a:ext>
            </a:extLst>
          </p:cNvPr>
          <p:cNvSpPr>
            <a:spLocks noGrp="1"/>
          </p:cNvSpPr>
          <p:nvPr>
            <p:ph type="dt" sz="half" idx="10"/>
          </p:nvPr>
        </p:nvSpPr>
        <p:spPr/>
        <p:txBody>
          <a:bodyPr/>
          <a:lstStyle/>
          <a:p>
            <a:fld id="{C7C5235F-C321-4701-97F7-98416D44C893}" type="datetimeFigureOut">
              <a:rPr lang="en-US" smtClean="0"/>
              <a:t>3/13/2020</a:t>
            </a:fld>
            <a:endParaRPr lang="en-US"/>
          </a:p>
        </p:txBody>
      </p:sp>
      <p:sp>
        <p:nvSpPr>
          <p:cNvPr id="6" name="Footer Placeholder 5">
            <a:extLst>
              <a:ext uri="{FF2B5EF4-FFF2-40B4-BE49-F238E27FC236}">
                <a16:creationId xmlns:a16="http://schemas.microsoft.com/office/drawing/2014/main" id="{6867AE49-B6CA-45A8-9F60-092D0765B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20E1E-4981-4BD6-A22E-C39A0BF6C551}"/>
              </a:ext>
            </a:extLst>
          </p:cNvPr>
          <p:cNvSpPr>
            <a:spLocks noGrp="1"/>
          </p:cNvSpPr>
          <p:nvPr>
            <p:ph type="sldNum" sz="quarter" idx="12"/>
          </p:nvPr>
        </p:nvSpPr>
        <p:spPr/>
        <p:txBody>
          <a:bodyPr/>
          <a:lstStyle/>
          <a:p>
            <a:fld id="{65621220-1113-49CB-AE30-DFD10CFE09D6}" type="slidenum">
              <a:rPr lang="en-US" smtClean="0"/>
              <a:t>‹#›</a:t>
            </a:fld>
            <a:endParaRPr lang="en-US"/>
          </a:p>
        </p:txBody>
      </p:sp>
    </p:spTree>
    <p:extLst>
      <p:ext uri="{BB962C8B-B14F-4D97-AF65-F5344CB8AC3E}">
        <p14:creationId xmlns:p14="http://schemas.microsoft.com/office/powerpoint/2010/main" val="4055585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5018B0-DFC5-4578-BA9C-EA7A632360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BF4B91-0B29-494C-A862-7D024C4B61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90007-C73E-4A92-B771-BA6CC60D9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5235F-C321-4701-97F7-98416D44C893}" type="datetimeFigureOut">
              <a:rPr lang="en-US" smtClean="0"/>
              <a:t>3/13/2020</a:t>
            </a:fld>
            <a:endParaRPr lang="en-US"/>
          </a:p>
        </p:txBody>
      </p:sp>
      <p:sp>
        <p:nvSpPr>
          <p:cNvPr id="5" name="Footer Placeholder 4">
            <a:extLst>
              <a:ext uri="{FF2B5EF4-FFF2-40B4-BE49-F238E27FC236}">
                <a16:creationId xmlns:a16="http://schemas.microsoft.com/office/drawing/2014/main" id="{21C2B6E0-51ED-4F06-915B-CA0821CDD5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4F3AE1-993C-45D9-AE7A-C5898BA29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621220-1113-49CB-AE30-DFD10CFE09D6}" type="slidenum">
              <a:rPr lang="en-US" smtClean="0"/>
              <a:t>‹#›</a:t>
            </a:fld>
            <a:endParaRPr lang="en-US"/>
          </a:p>
        </p:txBody>
      </p:sp>
    </p:spTree>
    <p:extLst>
      <p:ext uri="{BB962C8B-B14F-4D97-AF65-F5344CB8AC3E}">
        <p14:creationId xmlns:p14="http://schemas.microsoft.com/office/powerpoint/2010/main" val="105040226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customXml" Target="../ink/ink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microsoft.com/office/2007/relationships/hdphoto" Target="../media/hdphoto5.wdp"/><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jpeg"/><Relationship Id="rId10" Type="http://schemas.openxmlformats.org/officeDocument/2006/relationships/image" Target="../media/image15.gif"/><Relationship Id="rId4" Type="http://schemas.microsoft.com/office/2007/relationships/hdphoto" Target="../media/hdphoto4.wdp"/><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7.png"/><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5995E5-1B27-4A87-8D99-8E9B174013B1}"/>
              </a:ext>
            </a:extLst>
          </p:cNvPr>
          <p:cNvPicPr>
            <a:picLocks noChangeAspect="1"/>
          </p:cNvPicPr>
          <p:nvPr/>
        </p:nvPicPr>
        <p:blipFill>
          <a:blip r:embed="rId3">
            <a:extLst>
              <a:ext uri="{BEBA8EAE-BF5A-486C-A8C5-ECC9F3942E4B}">
                <a14:imgProps xmlns:a14="http://schemas.microsoft.com/office/drawing/2010/main">
                  <a14:imgLayer r:embed="rId4">
                    <a14:imgEffect>
                      <a14:artisticMarker/>
                    </a14:imgEffect>
                    <a14:imgEffect>
                      <a14:colorTemperature colorTemp="9552"/>
                    </a14:imgEffect>
                    <a14:imgEffect>
                      <a14:saturation sat="314000"/>
                    </a14:imgEffect>
                  </a14:imgLayer>
                </a14:imgProps>
              </a:ext>
            </a:extLst>
          </a:blip>
          <a:stretch>
            <a:fillRect/>
          </a:stretch>
        </p:blipFill>
        <p:spPr>
          <a:xfrm>
            <a:off x="-1" y="-1"/>
            <a:ext cx="12205199" cy="6858001"/>
          </a:xfrm>
          <a:prstGeom prst="rect">
            <a:avLst/>
          </a:prstGeom>
        </p:spPr>
      </p:pic>
      <p:sp>
        <p:nvSpPr>
          <p:cNvPr id="2" name="Title 1">
            <a:extLst>
              <a:ext uri="{FF2B5EF4-FFF2-40B4-BE49-F238E27FC236}">
                <a16:creationId xmlns:a16="http://schemas.microsoft.com/office/drawing/2014/main" id="{DF33D761-D5FC-4313-BFE3-9B00941D1ECE}"/>
              </a:ext>
            </a:extLst>
          </p:cNvPr>
          <p:cNvSpPr>
            <a:spLocks noGrp="1"/>
          </p:cNvSpPr>
          <p:nvPr>
            <p:ph type="ctrTitle"/>
          </p:nvPr>
        </p:nvSpPr>
        <p:spPr>
          <a:xfrm>
            <a:off x="1519532" y="1330332"/>
            <a:ext cx="9144000" cy="995363"/>
          </a:xfrm>
        </p:spPr>
        <p:txBody>
          <a:bodyPr>
            <a:noAutofit/>
          </a:bodyPr>
          <a:lstStyle/>
          <a:p>
            <a:r>
              <a:rPr lang="en-US" sz="8000" dirty="0">
                <a:solidFill>
                  <a:schemeClr val="bg1"/>
                </a:solidFill>
                <a:latin typeface="+mn-lt"/>
              </a:rPr>
              <a:t>D         A</a:t>
            </a:r>
          </a:p>
        </p:txBody>
      </p:sp>
      <p:cxnSp>
        <p:nvCxnSpPr>
          <p:cNvPr id="12" name="Straight Connector 11">
            <a:extLst>
              <a:ext uri="{FF2B5EF4-FFF2-40B4-BE49-F238E27FC236}">
                <a16:creationId xmlns:a16="http://schemas.microsoft.com/office/drawing/2014/main" id="{F8DD09E1-46F4-4358-B83E-2AEA2D579523}"/>
              </a:ext>
            </a:extLst>
          </p:cNvPr>
          <p:cNvCxnSpPr>
            <a:cxnSpLocks/>
          </p:cNvCxnSpPr>
          <p:nvPr/>
        </p:nvCxnSpPr>
        <p:spPr>
          <a:xfrm flipH="1" flipV="1">
            <a:off x="4695825" y="853781"/>
            <a:ext cx="1" cy="42505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CABC26-F0B4-4396-BFC7-E88FFD6FBEA3}"/>
              </a:ext>
            </a:extLst>
          </p:cNvPr>
          <p:cNvCxnSpPr>
            <a:cxnSpLocks/>
          </p:cNvCxnSpPr>
          <p:nvPr/>
        </p:nvCxnSpPr>
        <p:spPr>
          <a:xfrm flipV="1">
            <a:off x="4692254" y="857115"/>
            <a:ext cx="694134" cy="357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75C17772-CA4A-4002-9104-D37CF0F30241}"/>
                  </a:ext>
                </a:extLst>
              </p14:cNvPr>
              <p14:cNvContentPartPr/>
              <p14:nvPr/>
            </p14:nvContentPartPr>
            <p14:xfrm>
              <a:off x="5413070" y="2332884"/>
              <a:ext cx="360" cy="360"/>
            </p14:xfrm>
          </p:contentPart>
        </mc:Choice>
        <mc:Fallback xmlns="">
          <p:pic>
            <p:nvPicPr>
              <p:cNvPr id="20" name="Ink 19">
                <a:extLst>
                  <a:ext uri="{FF2B5EF4-FFF2-40B4-BE49-F238E27FC236}">
                    <a16:creationId xmlns:a16="http://schemas.microsoft.com/office/drawing/2014/main" id="{75C17772-CA4A-4002-9104-D37CF0F30241}"/>
                  </a:ext>
                </a:extLst>
              </p:cNvPr>
              <p:cNvPicPr/>
              <p:nvPr/>
            </p:nvPicPr>
            <p:blipFill>
              <a:blip r:embed="rId6"/>
              <a:stretch>
                <a:fillRect/>
              </a:stretch>
            </p:blipFill>
            <p:spPr>
              <a:xfrm>
                <a:off x="5395070" y="2314884"/>
                <a:ext cx="36000" cy="36000"/>
              </a:xfrm>
              <a:prstGeom prst="rect">
                <a:avLst/>
              </a:prstGeom>
            </p:spPr>
          </p:pic>
        </mc:Fallback>
      </mc:AlternateContent>
      <p:sp>
        <p:nvSpPr>
          <p:cNvPr id="26" name="TextBox 25">
            <a:extLst>
              <a:ext uri="{FF2B5EF4-FFF2-40B4-BE49-F238E27FC236}">
                <a16:creationId xmlns:a16="http://schemas.microsoft.com/office/drawing/2014/main" id="{730BF0C9-282A-45E7-ACC0-C01776EEF488}"/>
              </a:ext>
            </a:extLst>
          </p:cNvPr>
          <p:cNvSpPr txBox="1"/>
          <p:nvPr/>
        </p:nvSpPr>
        <p:spPr>
          <a:xfrm>
            <a:off x="5484972" y="575331"/>
            <a:ext cx="1496853" cy="553998"/>
          </a:xfrm>
          <a:prstGeom prst="rect">
            <a:avLst/>
          </a:prstGeom>
          <a:noFill/>
        </p:spPr>
        <p:txBody>
          <a:bodyPr wrap="square" rtlCol="0">
            <a:spAutoFit/>
          </a:bodyPr>
          <a:lstStyle/>
          <a:p>
            <a:r>
              <a:rPr lang="en-US" sz="3000" dirty="0">
                <a:solidFill>
                  <a:schemeClr val="bg1"/>
                </a:solidFill>
              </a:rPr>
              <a:t>Darwin</a:t>
            </a:r>
          </a:p>
        </p:txBody>
      </p:sp>
      <p:cxnSp>
        <p:nvCxnSpPr>
          <p:cNvPr id="28" name="Straight Connector 27">
            <a:extLst>
              <a:ext uri="{FF2B5EF4-FFF2-40B4-BE49-F238E27FC236}">
                <a16:creationId xmlns:a16="http://schemas.microsoft.com/office/drawing/2014/main" id="{0A6368D4-40F0-415B-A768-ACB243FBF89C}"/>
              </a:ext>
            </a:extLst>
          </p:cNvPr>
          <p:cNvCxnSpPr>
            <a:cxnSpLocks/>
          </p:cNvCxnSpPr>
          <p:nvPr/>
        </p:nvCxnSpPr>
        <p:spPr>
          <a:xfrm flipV="1">
            <a:off x="6760545" y="2526698"/>
            <a:ext cx="694134" cy="357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7DAABBC-20CC-453B-927E-54A919B30040}"/>
              </a:ext>
            </a:extLst>
          </p:cNvPr>
          <p:cNvSpPr txBox="1"/>
          <p:nvPr/>
        </p:nvSpPr>
        <p:spPr>
          <a:xfrm>
            <a:off x="5435254" y="2205915"/>
            <a:ext cx="1412790" cy="553998"/>
          </a:xfrm>
          <a:prstGeom prst="rect">
            <a:avLst/>
          </a:prstGeom>
          <a:noFill/>
        </p:spPr>
        <p:txBody>
          <a:bodyPr wrap="square" rtlCol="0">
            <a:spAutoFit/>
          </a:bodyPr>
          <a:lstStyle/>
          <a:p>
            <a:r>
              <a:rPr lang="en-US" sz="3000" dirty="0">
                <a:solidFill>
                  <a:schemeClr val="bg1"/>
                </a:solidFill>
              </a:rPr>
              <a:t>Agunos</a:t>
            </a:r>
          </a:p>
        </p:txBody>
      </p:sp>
      <p:pic>
        <p:nvPicPr>
          <p:cNvPr id="30" name="Picture 29">
            <a:extLst>
              <a:ext uri="{FF2B5EF4-FFF2-40B4-BE49-F238E27FC236}">
                <a16:creationId xmlns:a16="http://schemas.microsoft.com/office/drawing/2014/main" id="{3508B16F-2FA9-4493-AEE0-1F83CA538F1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5519452" y="1088368"/>
            <a:ext cx="1144161" cy="1206960"/>
          </a:xfrm>
          <a:prstGeom prst="rect">
            <a:avLst/>
          </a:prstGeom>
        </p:spPr>
      </p:pic>
      <p:cxnSp>
        <p:nvCxnSpPr>
          <p:cNvPr id="33" name="Straight Connector 32">
            <a:extLst>
              <a:ext uri="{FF2B5EF4-FFF2-40B4-BE49-F238E27FC236}">
                <a16:creationId xmlns:a16="http://schemas.microsoft.com/office/drawing/2014/main" id="{0F8A2FAE-7112-4AEB-A90F-6F59C6339E28}"/>
              </a:ext>
            </a:extLst>
          </p:cNvPr>
          <p:cNvCxnSpPr>
            <a:cxnSpLocks/>
          </p:cNvCxnSpPr>
          <p:nvPr/>
        </p:nvCxnSpPr>
        <p:spPr>
          <a:xfrm flipH="1" flipV="1">
            <a:off x="7454678" y="2107595"/>
            <a:ext cx="1" cy="42505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5B924C4-6061-4409-831F-79AE90872698}"/>
              </a:ext>
            </a:extLst>
          </p:cNvPr>
          <p:cNvSpPr txBox="1"/>
          <p:nvPr/>
        </p:nvSpPr>
        <p:spPr>
          <a:xfrm>
            <a:off x="1442038" y="3170911"/>
            <a:ext cx="9307924" cy="2169825"/>
          </a:xfrm>
          <a:prstGeom prst="rect">
            <a:avLst/>
          </a:prstGeom>
          <a:noFill/>
        </p:spPr>
        <p:txBody>
          <a:bodyPr wrap="square" rtlCol="0">
            <a:spAutoFit/>
          </a:bodyPr>
          <a:lstStyle/>
          <a:p>
            <a:pPr algn="ctr"/>
            <a:r>
              <a:rPr lang="en-US" sz="4500">
                <a:solidFill>
                  <a:schemeClr val="bg1"/>
                </a:solidFill>
              </a:rPr>
              <a:t>Children's </a:t>
            </a:r>
            <a:r>
              <a:rPr lang="en-US" sz="4500" dirty="0">
                <a:solidFill>
                  <a:schemeClr val="bg1"/>
                </a:solidFill>
              </a:rPr>
              <a:t>Hospital of Los Angeles Presentation</a:t>
            </a:r>
          </a:p>
          <a:p>
            <a:pPr algn="ctr"/>
            <a:r>
              <a:rPr lang="en-US" sz="4500" dirty="0">
                <a:solidFill>
                  <a:schemeClr val="bg1"/>
                </a:solidFill>
              </a:rPr>
              <a:t>03/13/2020</a:t>
            </a:r>
          </a:p>
        </p:txBody>
      </p:sp>
    </p:spTree>
    <p:extLst>
      <p:ext uri="{BB962C8B-B14F-4D97-AF65-F5344CB8AC3E}">
        <p14:creationId xmlns:p14="http://schemas.microsoft.com/office/powerpoint/2010/main" val="900981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15">
            <a:extLst>
              <a:ext uri="{FF2B5EF4-FFF2-40B4-BE49-F238E27FC236}">
                <a16:creationId xmlns:a16="http://schemas.microsoft.com/office/drawing/2014/main" id="{33EC593A-CF28-4E7B-B5C9-385733107E6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sharpenSoften amount="-33000"/>
                    </a14:imgEffect>
                    <a14:imgEffect>
                      <a14:colorTemperature colorTemp="5278"/>
                    </a14:imgEffect>
                    <a14:imgEffect>
                      <a14:saturation sat="41000"/>
                    </a14:imgEffect>
                    <a14:imgEffect>
                      <a14:brightnessContrast bright="-51000" contrast="46000"/>
                    </a14:imgEffect>
                  </a14:imgLayer>
                </a14:imgProps>
              </a:ext>
            </a:extLst>
          </a:blip>
          <a:srcRect l="13333" r="-1" b="-1"/>
          <a:stretch/>
        </p:blipFill>
        <p:spPr>
          <a:xfrm>
            <a:off x="0" y="10"/>
            <a:ext cx="12192000" cy="6857990"/>
          </a:xfrm>
          <a:prstGeom prst="rect">
            <a:avLst/>
          </a:prstGeom>
        </p:spPr>
      </p:pic>
      <p:sp>
        <p:nvSpPr>
          <p:cNvPr id="5" name="TextBox 4">
            <a:extLst>
              <a:ext uri="{FF2B5EF4-FFF2-40B4-BE49-F238E27FC236}">
                <a16:creationId xmlns:a16="http://schemas.microsoft.com/office/drawing/2014/main" id="{D8E8FD37-446A-49E1-993B-B697C5F5ADC0}"/>
              </a:ext>
            </a:extLst>
          </p:cNvPr>
          <p:cNvSpPr txBox="1"/>
          <p:nvPr/>
        </p:nvSpPr>
        <p:spPr>
          <a:xfrm>
            <a:off x="158642" y="36895"/>
            <a:ext cx="3142318" cy="553998"/>
          </a:xfrm>
          <a:prstGeom prst="rect">
            <a:avLst/>
          </a:prstGeom>
          <a:noFill/>
        </p:spPr>
        <p:txBody>
          <a:bodyPr wrap="square" rtlCol="0">
            <a:spAutoFit/>
          </a:bodyPr>
          <a:lstStyle/>
          <a:p>
            <a:r>
              <a:rPr lang="en-US" sz="3000" dirty="0">
                <a:solidFill>
                  <a:srgbClr val="FFDC47"/>
                </a:solidFill>
              </a:rPr>
              <a:t>Methodology</a:t>
            </a:r>
          </a:p>
        </p:txBody>
      </p:sp>
      <p:sp>
        <p:nvSpPr>
          <p:cNvPr id="6" name="Rectangle 5">
            <a:extLst>
              <a:ext uri="{FF2B5EF4-FFF2-40B4-BE49-F238E27FC236}">
                <a16:creationId xmlns:a16="http://schemas.microsoft.com/office/drawing/2014/main" id="{416EF1F1-915F-41C0-87E6-F5448FF4D81C}"/>
              </a:ext>
            </a:extLst>
          </p:cNvPr>
          <p:cNvSpPr/>
          <p:nvPr/>
        </p:nvSpPr>
        <p:spPr>
          <a:xfrm>
            <a:off x="2372016" y="1357168"/>
            <a:ext cx="3292183" cy="477054"/>
          </a:xfrm>
          <a:prstGeom prst="rect">
            <a:avLst/>
          </a:prstGeom>
        </p:spPr>
        <p:txBody>
          <a:bodyPr wrap="none">
            <a:spAutoFit/>
          </a:bodyPr>
          <a:lstStyle/>
          <a:p>
            <a:pPr lvl="1"/>
            <a:r>
              <a:rPr lang="en-US" sz="2500" dirty="0">
                <a:solidFill>
                  <a:srgbClr val="FFDC47"/>
                </a:solidFill>
              </a:rPr>
              <a:t>Heterogeneous data</a:t>
            </a:r>
          </a:p>
        </p:txBody>
      </p:sp>
      <p:sp>
        <p:nvSpPr>
          <p:cNvPr id="7" name="Rectangle 6">
            <a:extLst>
              <a:ext uri="{FF2B5EF4-FFF2-40B4-BE49-F238E27FC236}">
                <a16:creationId xmlns:a16="http://schemas.microsoft.com/office/drawing/2014/main" id="{517E836C-B2AD-4609-A144-0D4403A8C2B9}"/>
              </a:ext>
            </a:extLst>
          </p:cNvPr>
          <p:cNvSpPr/>
          <p:nvPr/>
        </p:nvSpPr>
        <p:spPr>
          <a:xfrm>
            <a:off x="6411255" y="1337838"/>
            <a:ext cx="3053593" cy="477054"/>
          </a:xfrm>
          <a:prstGeom prst="rect">
            <a:avLst/>
          </a:prstGeom>
        </p:spPr>
        <p:txBody>
          <a:bodyPr wrap="none">
            <a:spAutoFit/>
          </a:bodyPr>
          <a:lstStyle/>
          <a:p>
            <a:pPr lvl="1"/>
            <a:r>
              <a:rPr lang="en-US" sz="2500" dirty="0">
                <a:solidFill>
                  <a:srgbClr val="FFDC47"/>
                </a:solidFill>
              </a:rPr>
              <a:t>MD (Missing Data)</a:t>
            </a:r>
          </a:p>
        </p:txBody>
      </p:sp>
      <p:sp>
        <p:nvSpPr>
          <p:cNvPr id="8" name="Rectangle 7">
            <a:extLst>
              <a:ext uri="{FF2B5EF4-FFF2-40B4-BE49-F238E27FC236}">
                <a16:creationId xmlns:a16="http://schemas.microsoft.com/office/drawing/2014/main" id="{C3E99D7B-AE6D-4BAC-AB19-74CDB731A449}"/>
              </a:ext>
            </a:extLst>
          </p:cNvPr>
          <p:cNvSpPr/>
          <p:nvPr/>
        </p:nvSpPr>
        <p:spPr>
          <a:xfrm>
            <a:off x="2556837" y="1337838"/>
            <a:ext cx="3370152" cy="55399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CC129E-1C77-48F7-B723-DDB8360EC248}"/>
              </a:ext>
            </a:extLst>
          </p:cNvPr>
          <p:cNvSpPr/>
          <p:nvPr/>
        </p:nvSpPr>
        <p:spPr>
          <a:xfrm>
            <a:off x="6406250" y="1312984"/>
            <a:ext cx="3370152" cy="55399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6157D57-0A76-4B0B-9FDC-595B4A3712AB}"/>
              </a:ext>
            </a:extLst>
          </p:cNvPr>
          <p:cNvCxnSpPr>
            <a:cxnSpLocks/>
            <a:stCxn id="8" idx="2"/>
            <a:endCxn id="18" idx="0"/>
          </p:cNvCxnSpPr>
          <p:nvPr/>
        </p:nvCxnSpPr>
        <p:spPr>
          <a:xfrm>
            <a:off x="4241913" y="1891836"/>
            <a:ext cx="1854088" cy="4476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641F2C-F9BB-4A7F-A421-61B3599F3D91}"/>
              </a:ext>
            </a:extLst>
          </p:cNvPr>
          <p:cNvCxnSpPr>
            <a:cxnSpLocks/>
            <a:stCxn id="18" idx="0"/>
            <a:endCxn id="12" idx="2"/>
          </p:cNvCxnSpPr>
          <p:nvPr/>
        </p:nvCxnSpPr>
        <p:spPr>
          <a:xfrm flipV="1">
            <a:off x="6096001" y="1866982"/>
            <a:ext cx="1995325" cy="4725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1D827D4-F72E-4C49-BBD1-AE56EC043C16}"/>
              </a:ext>
            </a:extLst>
          </p:cNvPr>
          <p:cNvSpPr/>
          <p:nvPr/>
        </p:nvSpPr>
        <p:spPr>
          <a:xfrm>
            <a:off x="3001660" y="2339490"/>
            <a:ext cx="6188682" cy="553998"/>
          </a:xfrm>
          <a:prstGeom prst="rect">
            <a:avLst/>
          </a:prstGeom>
          <a:ln>
            <a:solidFill>
              <a:schemeClr val="bg1"/>
            </a:solidFill>
          </a:ln>
        </p:spPr>
        <p:txBody>
          <a:bodyPr wrap="none">
            <a:spAutoFit/>
          </a:bodyPr>
          <a:lstStyle/>
          <a:p>
            <a:pPr lvl="1"/>
            <a:r>
              <a:rPr lang="en-US" sz="3000" dirty="0">
                <a:solidFill>
                  <a:schemeClr val="bg1"/>
                </a:solidFill>
              </a:rPr>
              <a:t>NN Imputation w/ HEOM Distance</a:t>
            </a:r>
          </a:p>
        </p:txBody>
      </p:sp>
      <p:cxnSp>
        <p:nvCxnSpPr>
          <p:cNvPr id="32" name="Straight Connector 31">
            <a:extLst>
              <a:ext uri="{FF2B5EF4-FFF2-40B4-BE49-F238E27FC236}">
                <a16:creationId xmlns:a16="http://schemas.microsoft.com/office/drawing/2014/main" id="{619A0646-3E3F-4A1B-B564-F50D86D7C155}"/>
              </a:ext>
            </a:extLst>
          </p:cNvPr>
          <p:cNvCxnSpPr>
            <a:cxnSpLocks/>
            <a:stCxn id="8" idx="0"/>
            <a:endCxn id="43" idx="2"/>
          </p:cNvCxnSpPr>
          <p:nvPr/>
        </p:nvCxnSpPr>
        <p:spPr>
          <a:xfrm flipV="1">
            <a:off x="4241913" y="866305"/>
            <a:ext cx="1854087" cy="4715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A6BE41-E10B-4AB0-9E1A-A99A6C59948A}"/>
              </a:ext>
            </a:extLst>
          </p:cNvPr>
          <p:cNvCxnSpPr>
            <a:cxnSpLocks/>
            <a:stCxn id="43" idx="2"/>
            <a:endCxn id="12" idx="0"/>
          </p:cNvCxnSpPr>
          <p:nvPr/>
        </p:nvCxnSpPr>
        <p:spPr>
          <a:xfrm>
            <a:off x="6096000" y="866305"/>
            <a:ext cx="1995326" cy="446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DC8CDE-3007-4FA1-8262-FE8238924F39}"/>
              </a:ext>
            </a:extLst>
          </p:cNvPr>
          <p:cNvCxnSpPr>
            <a:cxnSpLocks/>
            <a:stCxn id="18" idx="2"/>
            <a:endCxn id="49" idx="0"/>
          </p:cNvCxnSpPr>
          <p:nvPr/>
        </p:nvCxnSpPr>
        <p:spPr>
          <a:xfrm>
            <a:off x="6096001" y="2893488"/>
            <a:ext cx="0" cy="2668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795F62A-AB31-4A9E-A174-78D5DBA952D9}"/>
              </a:ext>
            </a:extLst>
          </p:cNvPr>
          <p:cNvSpPr txBox="1"/>
          <p:nvPr/>
        </p:nvSpPr>
        <p:spPr>
          <a:xfrm>
            <a:off x="5082164" y="389251"/>
            <a:ext cx="2027671" cy="477054"/>
          </a:xfrm>
          <a:prstGeom prst="rect">
            <a:avLst/>
          </a:prstGeom>
          <a:noFill/>
          <a:ln>
            <a:solidFill>
              <a:schemeClr val="bg1"/>
            </a:solidFill>
          </a:ln>
        </p:spPr>
        <p:txBody>
          <a:bodyPr wrap="none" rtlCol="0">
            <a:spAutoFit/>
          </a:bodyPr>
          <a:lstStyle/>
          <a:p>
            <a:r>
              <a:rPr lang="en-US" sz="2500" dirty="0">
                <a:solidFill>
                  <a:schemeClr val="bg1"/>
                </a:solidFill>
              </a:rPr>
              <a:t>Original Paper</a:t>
            </a:r>
          </a:p>
        </p:txBody>
      </p:sp>
      <p:sp>
        <p:nvSpPr>
          <p:cNvPr id="49" name="TextBox 48">
            <a:extLst>
              <a:ext uri="{FF2B5EF4-FFF2-40B4-BE49-F238E27FC236}">
                <a16:creationId xmlns:a16="http://schemas.microsoft.com/office/drawing/2014/main" id="{EC7D2EA0-B391-4C13-B6C6-EEF9425F7BB2}"/>
              </a:ext>
            </a:extLst>
          </p:cNvPr>
          <p:cNvSpPr txBox="1"/>
          <p:nvPr/>
        </p:nvSpPr>
        <p:spPr>
          <a:xfrm>
            <a:off x="4777742" y="3160330"/>
            <a:ext cx="2636517" cy="477054"/>
          </a:xfrm>
          <a:prstGeom prst="rect">
            <a:avLst/>
          </a:prstGeom>
          <a:noFill/>
          <a:ln>
            <a:solidFill>
              <a:schemeClr val="bg1"/>
            </a:solidFill>
          </a:ln>
        </p:spPr>
        <p:txBody>
          <a:bodyPr wrap="square" rtlCol="0">
            <a:spAutoFit/>
          </a:bodyPr>
          <a:lstStyle/>
          <a:p>
            <a:pPr algn="ctr"/>
            <a:r>
              <a:rPr lang="en-US" sz="2500" dirty="0">
                <a:solidFill>
                  <a:srgbClr val="FFDC47"/>
                </a:solidFill>
              </a:rPr>
              <a:t>Data Imbalance</a:t>
            </a:r>
          </a:p>
        </p:txBody>
      </p:sp>
      <p:sp>
        <p:nvSpPr>
          <p:cNvPr id="61" name="Rectangle 60">
            <a:extLst>
              <a:ext uri="{FF2B5EF4-FFF2-40B4-BE49-F238E27FC236}">
                <a16:creationId xmlns:a16="http://schemas.microsoft.com/office/drawing/2014/main" id="{8000AA22-139C-437B-B85B-537298BB2444}"/>
              </a:ext>
            </a:extLst>
          </p:cNvPr>
          <p:cNvSpPr/>
          <p:nvPr/>
        </p:nvSpPr>
        <p:spPr>
          <a:xfrm>
            <a:off x="3475376" y="3951382"/>
            <a:ext cx="1309269" cy="553998"/>
          </a:xfrm>
          <a:prstGeom prst="rect">
            <a:avLst/>
          </a:prstGeom>
          <a:ln>
            <a:solidFill>
              <a:schemeClr val="bg1"/>
            </a:solidFill>
          </a:ln>
        </p:spPr>
        <p:txBody>
          <a:bodyPr wrap="none">
            <a:spAutoFit/>
          </a:bodyPr>
          <a:lstStyle/>
          <a:p>
            <a:pPr algn="ctr"/>
            <a:r>
              <a:rPr lang="en-US" sz="3000" dirty="0">
                <a:solidFill>
                  <a:schemeClr val="bg1"/>
                </a:solidFill>
              </a:rPr>
              <a:t>SMOTE</a:t>
            </a:r>
          </a:p>
        </p:txBody>
      </p:sp>
      <p:cxnSp>
        <p:nvCxnSpPr>
          <p:cNvPr id="64" name="Straight Connector 63">
            <a:extLst>
              <a:ext uri="{FF2B5EF4-FFF2-40B4-BE49-F238E27FC236}">
                <a16:creationId xmlns:a16="http://schemas.microsoft.com/office/drawing/2014/main" id="{0E7ACE2A-5567-4E4C-8371-886A9F28CDD2}"/>
              </a:ext>
            </a:extLst>
          </p:cNvPr>
          <p:cNvCxnSpPr>
            <a:cxnSpLocks/>
            <a:stCxn id="49" idx="2"/>
            <a:endCxn id="61" idx="0"/>
          </p:cNvCxnSpPr>
          <p:nvPr/>
        </p:nvCxnSpPr>
        <p:spPr>
          <a:xfrm flipH="1">
            <a:off x="4130011" y="3637384"/>
            <a:ext cx="1965990" cy="3139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0C25C095-5922-401F-8D23-BB677EB120B3}"/>
              </a:ext>
            </a:extLst>
          </p:cNvPr>
          <p:cNvSpPr/>
          <p:nvPr/>
        </p:nvSpPr>
        <p:spPr>
          <a:xfrm>
            <a:off x="6750636" y="3917393"/>
            <a:ext cx="2784091" cy="553998"/>
          </a:xfrm>
          <a:prstGeom prst="rect">
            <a:avLst/>
          </a:prstGeom>
          <a:ln>
            <a:solidFill>
              <a:schemeClr val="bg1"/>
            </a:solidFill>
          </a:ln>
        </p:spPr>
        <p:txBody>
          <a:bodyPr wrap="square">
            <a:spAutoFit/>
          </a:bodyPr>
          <a:lstStyle/>
          <a:p>
            <a:pPr algn="ctr"/>
            <a:r>
              <a:rPr lang="en-US" sz="3000" dirty="0">
                <a:solidFill>
                  <a:schemeClr val="bg1"/>
                </a:solidFill>
              </a:rPr>
              <a:t>K-Means SMOTE</a:t>
            </a:r>
          </a:p>
        </p:txBody>
      </p:sp>
      <p:cxnSp>
        <p:nvCxnSpPr>
          <p:cNvPr id="67" name="Straight Connector 66">
            <a:extLst>
              <a:ext uri="{FF2B5EF4-FFF2-40B4-BE49-F238E27FC236}">
                <a16:creationId xmlns:a16="http://schemas.microsoft.com/office/drawing/2014/main" id="{1355E746-C8CD-410E-90E1-A899AE4D1F76}"/>
              </a:ext>
            </a:extLst>
          </p:cNvPr>
          <p:cNvCxnSpPr>
            <a:cxnSpLocks/>
            <a:stCxn id="65" idx="0"/>
            <a:endCxn id="49" idx="2"/>
          </p:cNvCxnSpPr>
          <p:nvPr/>
        </p:nvCxnSpPr>
        <p:spPr>
          <a:xfrm flipH="1" flipV="1">
            <a:off x="6096001" y="3637384"/>
            <a:ext cx="2046681" cy="2800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9D42772-4746-44DA-B912-4FF1C8A3DDBD}"/>
              </a:ext>
            </a:extLst>
          </p:cNvPr>
          <p:cNvSpPr txBox="1"/>
          <p:nvPr/>
        </p:nvSpPr>
        <p:spPr>
          <a:xfrm>
            <a:off x="4600212" y="4695002"/>
            <a:ext cx="2991574" cy="861774"/>
          </a:xfrm>
          <a:prstGeom prst="rect">
            <a:avLst/>
          </a:prstGeom>
          <a:noFill/>
          <a:ln>
            <a:solidFill>
              <a:schemeClr val="bg1"/>
            </a:solidFill>
          </a:ln>
        </p:spPr>
        <p:txBody>
          <a:bodyPr wrap="square" rtlCol="0">
            <a:spAutoFit/>
          </a:bodyPr>
          <a:lstStyle/>
          <a:p>
            <a:pPr algn="ctr"/>
            <a:r>
              <a:rPr lang="en-US" sz="2500" dirty="0">
                <a:solidFill>
                  <a:srgbClr val="FFDC47"/>
                </a:solidFill>
              </a:rPr>
              <a:t>Machine Learning Algorithms</a:t>
            </a:r>
          </a:p>
        </p:txBody>
      </p:sp>
      <p:cxnSp>
        <p:nvCxnSpPr>
          <p:cNvPr id="76" name="Straight Connector 75">
            <a:extLst>
              <a:ext uri="{FF2B5EF4-FFF2-40B4-BE49-F238E27FC236}">
                <a16:creationId xmlns:a16="http://schemas.microsoft.com/office/drawing/2014/main" id="{AB926363-F132-480F-98B6-0F9740F0276F}"/>
              </a:ext>
            </a:extLst>
          </p:cNvPr>
          <p:cNvCxnSpPr>
            <a:cxnSpLocks/>
            <a:stCxn id="74" idx="0"/>
            <a:endCxn id="61" idx="2"/>
          </p:cNvCxnSpPr>
          <p:nvPr/>
        </p:nvCxnSpPr>
        <p:spPr>
          <a:xfrm flipH="1" flipV="1">
            <a:off x="4130011" y="4505380"/>
            <a:ext cx="1965988" cy="1896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203638B-167D-4A90-AAC0-C9D6C4C1CCA7}"/>
              </a:ext>
            </a:extLst>
          </p:cNvPr>
          <p:cNvCxnSpPr>
            <a:cxnSpLocks/>
            <a:stCxn id="65" idx="2"/>
            <a:endCxn id="74" idx="0"/>
          </p:cNvCxnSpPr>
          <p:nvPr/>
        </p:nvCxnSpPr>
        <p:spPr>
          <a:xfrm flipH="1">
            <a:off x="6095999" y="4471391"/>
            <a:ext cx="2046683" cy="2236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A6BAB2F-2760-45DF-9890-636F4B1D4C68}"/>
              </a:ext>
            </a:extLst>
          </p:cNvPr>
          <p:cNvCxnSpPr>
            <a:cxnSpLocks/>
            <a:stCxn id="49" idx="2"/>
          </p:cNvCxnSpPr>
          <p:nvPr/>
        </p:nvCxnSpPr>
        <p:spPr>
          <a:xfrm flipH="1">
            <a:off x="6095999" y="3637384"/>
            <a:ext cx="2" cy="10576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E38C1302-C148-4667-95E7-6502D727E925}"/>
              </a:ext>
            </a:extLst>
          </p:cNvPr>
          <p:cNvSpPr txBox="1"/>
          <p:nvPr/>
        </p:nvSpPr>
        <p:spPr>
          <a:xfrm>
            <a:off x="9464848" y="110305"/>
            <a:ext cx="2350900" cy="477054"/>
          </a:xfrm>
          <a:prstGeom prst="rect">
            <a:avLst/>
          </a:prstGeom>
          <a:noFill/>
          <a:ln>
            <a:solidFill>
              <a:schemeClr val="bg1"/>
            </a:solidFill>
          </a:ln>
        </p:spPr>
        <p:txBody>
          <a:bodyPr wrap="none" rtlCol="0">
            <a:spAutoFit/>
          </a:bodyPr>
          <a:lstStyle/>
          <a:p>
            <a:r>
              <a:rPr lang="en-US" sz="2500" dirty="0">
                <a:solidFill>
                  <a:schemeClr val="bg1"/>
                </a:solidFill>
              </a:rPr>
              <a:t>Done in MATLAB</a:t>
            </a:r>
          </a:p>
        </p:txBody>
      </p:sp>
    </p:spTree>
    <p:extLst>
      <p:ext uri="{BB962C8B-B14F-4D97-AF65-F5344CB8AC3E}">
        <p14:creationId xmlns:p14="http://schemas.microsoft.com/office/powerpoint/2010/main" val="2400477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10" presetClass="entr" presetSubtype="0" fill="hold"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1" grpId="0" animBg="1"/>
      <p:bldP spid="6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15">
            <a:extLst>
              <a:ext uri="{FF2B5EF4-FFF2-40B4-BE49-F238E27FC236}">
                <a16:creationId xmlns:a16="http://schemas.microsoft.com/office/drawing/2014/main" id="{33EC593A-CF28-4E7B-B5C9-385733107E6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sharpenSoften amount="-33000"/>
                    </a14:imgEffect>
                    <a14:imgEffect>
                      <a14:colorTemperature colorTemp="5278"/>
                    </a14:imgEffect>
                    <a14:imgEffect>
                      <a14:saturation sat="41000"/>
                    </a14:imgEffect>
                    <a14:imgEffect>
                      <a14:brightnessContrast bright="-51000" contrast="46000"/>
                    </a14:imgEffect>
                  </a14:imgLayer>
                </a14:imgProps>
              </a:ext>
            </a:extLst>
          </a:blip>
          <a:srcRect l="13333" r="-1" b="-1"/>
          <a:stretch/>
        </p:blipFill>
        <p:spPr>
          <a:xfrm>
            <a:off x="0" y="10"/>
            <a:ext cx="12192000" cy="6857990"/>
          </a:xfrm>
          <a:prstGeom prst="rect">
            <a:avLst/>
          </a:prstGeom>
        </p:spPr>
      </p:pic>
      <p:sp>
        <p:nvSpPr>
          <p:cNvPr id="5" name="TextBox 4">
            <a:extLst>
              <a:ext uri="{FF2B5EF4-FFF2-40B4-BE49-F238E27FC236}">
                <a16:creationId xmlns:a16="http://schemas.microsoft.com/office/drawing/2014/main" id="{D8E8FD37-446A-49E1-993B-B697C5F5ADC0}"/>
              </a:ext>
            </a:extLst>
          </p:cNvPr>
          <p:cNvSpPr txBox="1"/>
          <p:nvPr/>
        </p:nvSpPr>
        <p:spPr>
          <a:xfrm>
            <a:off x="158642" y="36895"/>
            <a:ext cx="2333098" cy="553998"/>
          </a:xfrm>
          <a:prstGeom prst="rect">
            <a:avLst/>
          </a:prstGeom>
          <a:noFill/>
        </p:spPr>
        <p:txBody>
          <a:bodyPr wrap="square" rtlCol="0">
            <a:spAutoFit/>
          </a:bodyPr>
          <a:lstStyle/>
          <a:p>
            <a:r>
              <a:rPr lang="en-US" sz="3000" dirty="0">
                <a:solidFill>
                  <a:srgbClr val="FFDC47"/>
                </a:solidFill>
              </a:rPr>
              <a:t>Methodology</a:t>
            </a:r>
          </a:p>
        </p:txBody>
      </p:sp>
      <p:sp>
        <p:nvSpPr>
          <p:cNvPr id="49" name="TextBox 48">
            <a:extLst>
              <a:ext uri="{FF2B5EF4-FFF2-40B4-BE49-F238E27FC236}">
                <a16:creationId xmlns:a16="http://schemas.microsoft.com/office/drawing/2014/main" id="{EC7D2EA0-B391-4C13-B6C6-EEF9425F7BB2}"/>
              </a:ext>
            </a:extLst>
          </p:cNvPr>
          <p:cNvSpPr txBox="1"/>
          <p:nvPr/>
        </p:nvSpPr>
        <p:spPr>
          <a:xfrm>
            <a:off x="1665931" y="1132914"/>
            <a:ext cx="2944317" cy="553998"/>
          </a:xfrm>
          <a:prstGeom prst="rect">
            <a:avLst/>
          </a:prstGeom>
          <a:noFill/>
          <a:ln>
            <a:solidFill>
              <a:schemeClr val="bg1"/>
            </a:solidFill>
          </a:ln>
        </p:spPr>
        <p:txBody>
          <a:bodyPr wrap="square" rtlCol="0">
            <a:spAutoFit/>
          </a:bodyPr>
          <a:lstStyle/>
          <a:p>
            <a:pPr algn="ctr"/>
            <a:r>
              <a:rPr lang="en-US" sz="3000" dirty="0">
                <a:solidFill>
                  <a:schemeClr val="bg1"/>
                </a:solidFill>
              </a:rPr>
              <a:t>Imbalanced Data</a:t>
            </a:r>
          </a:p>
        </p:txBody>
      </p:sp>
      <p:sp>
        <p:nvSpPr>
          <p:cNvPr id="61" name="Rectangle 60">
            <a:extLst>
              <a:ext uri="{FF2B5EF4-FFF2-40B4-BE49-F238E27FC236}">
                <a16:creationId xmlns:a16="http://schemas.microsoft.com/office/drawing/2014/main" id="{8000AA22-139C-437B-B85B-537298BB2444}"/>
              </a:ext>
            </a:extLst>
          </p:cNvPr>
          <p:cNvSpPr/>
          <p:nvPr/>
        </p:nvSpPr>
        <p:spPr>
          <a:xfrm>
            <a:off x="5441365" y="1132914"/>
            <a:ext cx="1309269" cy="553998"/>
          </a:xfrm>
          <a:prstGeom prst="rect">
            <a:avLst/>
          </a:prstGeom>
          <a:ln>
            <a:solidFill>
              <a:schemeClr val="bg1"/>
            </a:solidFill>
          </a:ln>
        </p:spPr>
        <p:txBody>
          <a:bodyPr wrap="none">
            <a:spAutoFit/>
          </a:bodyPr>
          <a:lstStyle/>
          <a:p>
            <a:pPr algn="ctr"/>
            <a:r>
              <a:rPr lang="en-US" sz="3000" dirty="0">
                <a:solidFill>
                  <a:schemeClr val="bg1"/>
                </a:solidFill>
              </a:rPr>
              <a:t>SMOTE</a:t>
            </a:r>
          </a:p>
        </p:txBody>
      </p:sp>
      <p:sp>
        <p:nvSpPr>
          <p:cNvPr id="65" name="Rectangle 64">
            <a:extLst>
              <a:ext uri="{FF2B5EF4-FFF2-40B4-BE49-F238E27FC236}">
                <a16:creationId xmlns:a16="http://schemas.microsoft.com/office/drawing/2014/main" id="{0C25C095-5922-401F-8D23-BB677EB120B3}"/>
              </a:ext>
            </a:extLst>
          </p:cNvPr>
          <p:cNvSpPr/>
          <p:nvPr/>
        </p:nvSpPr>
        <p:spPr>
          <a:xfrm>
            <a:off x="7735056" y="1132914"/>
            <a:ext cx="2784091" cy="553998"/>
          </a:xfrm>
          <a:prstGeom prst="rect">
            <a:avLst/>
          </a:prstGeom>
          <a:ln>
            <a:solidFill>
              <a:schemeClr val="bg1"/>
            </a:solidFill>
          </a:ln>
        </p:spPr>
        <p:txBody>
          <a:bodyPr wrap="square">
            <a:spAutoFit/>
          </a:bodyPr>
          <a:lstStyle/>
          <a:p>
            <a:pPr algn="ctr"/>
            <a:r>
              <a:rPr lang="en-US" sz="3000" dirty="0">
                <a:solidFill>
                  <a:schemeClr val="bg1"/>
                </a:solidFill>
              </a:rPr>
              <a:t>K-Means SMOTE</a:t>
            </a:r>
          </a:p>
        </p:txBody>
      </p:sp>
      <p:sp>
        <p:nvSpPr>
          <p:cNvPr id="74" name="TextBox 73">
            <a:extLst>
              <a:ext uri="{FF2B5EF4-FFF2-40B4-BE49-F238E27FC236}">
                <a16:creationId xmlns:a16="http://schemas.microsoft.com/office/drawing/2014/main" id="{99D42772-4746-44DA-B912-4FF1C8A3DDBD}"/>
              </a:ext>
            </a:extLst>
          </p:cNvPr>
          <p:cNvSpPr txBox="1"/>
          <p:nvPr/>
        </p:nvSpPr>
        <p:spPr>
          <a:xfrm>
            <a:off x="4466362" y="2144631"/>
            <a:ext cx="3259273" cy="861774"/>
          </a:xfrm>
          <a:prstGeom prst="rect">
            <a:avLst/>
          </a:prstGeom>
          <a:noFill/>
          <a:ln>
            <a:solidFill>
              <a:schemeClr val="bg1"/>
            </a:solidFill>
          </a:ln>
        </p:spPr>
        <p:txBody>
          <a:bodyPr wrap="square" rtlCol="0">
            <a:spAutoFit/>
          </a:bodyPr>
          <a:lstStyle/>
          <a:p>
            <a:pPr algn="ctr"/>
            <a:r>
              <a:rPr lang="en-US" sz="2500" dirty="0">
                <a:solidFill>
                  <a:srgbClr val="FFDC47"/>
                </a:solidFill>
              </a:rPr>
              <a:t>Machine Learning Algorithms</a:t>
            </a:r>
          </a:p>
        </p:txBody>
      </p:sp>
      <p:cxnSp>
        <p:nvCxnSpPr>
          <p:cNvPr id="76" name="Straight Connector 75">
            <a:extLst>
              <a:ext uri="{FF2B5EF4-FFF2-40B4-BE49-F238E27FC236}">
                <a16:creationId xmlns:a16="http://schemas.microsoft.com/office/drawing/2014/main" id="{AB926363-F132-480F-98B6-0F9740F0276F}"/>
              </a:ext>
            </a:extLst>
          </p:cNvPr>
          <p:cNvCxnSpPr>
            <a:cxnSpLocks/>
            <a:stCxn id="74" idx="0"/>
            <a:endCxn id="61" idx="2"/>
          </p:cNvCxnSpPr>
          <p:nvPr/>
        </p:nvCxnSpPr>
        <p:spPr>
          <a:xfrm flipV="1">
            <a:off x="6095999" y="1686912"/>
            <a:ext cx="1" cy="4577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203638B-167D-4A90-AAC0-C9D6C4C1CCA7}"/>
              </a:ext>
            </a:extLst>
          </p:cNvPr>
          <p:cNvCxnSpPr>
            <a:cxnSpLocks/>
            <a:stCxn id="65" idx="2"/>
            <a:endCxn id="74" idx="0"/>
          </p:cNvCxnSpPr>
          <p:nvPr/>
        </p:nvCxnSpPr>
        <p:spPr>
          <a:xfrm flipH="1">
            <a:off x="6095999" y="1686912"/>
            <a:ext cx="3031103" cy="4577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A6BAB2F-2760-45DF-9890-636F4B1D4C68}"/>
              </a:ext>
            </a:extLst>
          </p:cNvPr>
          <p:cNvCxnSpPr>
            <a:cxnSpLocks/>
            <a:stCxn id="49" idx="2"/>
            <a:endCxn id="74" idx="0"/>
          </p:cNvCxnSpPr>
          <p:nvPr/>
        </p:nvCxnSpPr>
        <p:spPr>
          <a:xfrm>
            <a:off x="3138090" y="1686912"/>
            <a:ext cx="2957909" cy="4577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3447B0A-9689-4B0B-839B-56D955A14C43}"/>
              </a:ext>
            </a:extLst>
          </p:cNvPr>
          <p:cNvSpPr txBox="1"/>
          <p:nvPr/>
        </p:nvSpPr>
        <p:spPr>
          <a:xfrm>
            <a:off x="1448525" y="3286640"/>
            <a:ext cx="3543300" cy="553998"/>
          </a:xfrm>
          <a:prstGeom prst="rect">
            <a:avLst/>
          </a:prstGeom>
          <a:noFill/>
          <a:ln>
            <a:solidFill>
              <a:schemeClr val="bg1"/>
            </a:solidFill>
          </a:ln>
        </p:spPr>
        <p:txBody>
          <a:bodyPr wrap="square" rtlCol="0">
            <a:spAutoFit/>
          </a:bodyPr>
          <a:lstStyle/>
          <a:p>
            <a:pPr algn="ctr"/>
            <a:r>
              <a:rPr lang="en-US" sz="3000" dirty="0">
                <a:solidFill>
                  <a:schemeClr val="bg1"/>
                </a:solidFill>
              </a:rPr>
              <a:t>Logistic Regression</a:t>
            </a:r>
          </a:p>
        </p:txBody>
      </p:sp>
      <p:sp>
        <p:nvSpPr>
          <p:cNvPr id="52" name="Rectangle 51">
            <a:extLst>
              <a:ext uri="{FF2B5EF4-FFF2-40B4-BE49-F238E27FC236}">
                <a16:creationId xmlns:a16="http://schemas.microsoft.com/office/drawing/2014/main" id="{735BB9A5-FB1D-45C0-84CA-92C44B3E2F7F}"/>
              </a:ext>
            </a:extLst>
          </p:cNvPr>
          <p:cNvSpPr/>
          <p:nvPr/>
        </p:nvSpPr>
        <p:spPr>
          <a:xfrm>
            <a:off x="2543887" y="714370"/>
            <a:ext cx="1076064" cy="400110"/>
          </a:xfrm>
          <a:prstGeom prst="rect">
            <a:avLst/>
          </a:prstGeom>
        </p:spPr>
        <p:txBody>
          <a:bodyPr wrap="none">
            <a:spAutoFit/>
          </a:bodyPr>
          <a:lstStyle/>
          <a:p>
            <a:pPr algn="ctr"/>
            <a:r>
              <a:rPr lang="en-US" sz="2000" dirty="0">
                <a:solidFill>
                  <a:schemeClr val="bg1"/>
                </a:solidFill>
              </a:rPr>
              <a:t>Previous</a:t>
            </a:r>
          </a:p>
        </p:txBody>
      </p:sp>
      <p:sp>
        <p:nvSpPr>
          <p:cNvPr id="62" name="Rectangle 61">
            <a:extLst>
              <a:ext uri="{FF2B5EF4-FFF2-40B4-BE49-F238E27FC236}">
                <a16:creationId xmlns:a16="http://schemas.microsoft.com/office/drawing/2014/main" id="{0EAAF761-474E-4402-935A-47A77468CF09}"/>
              </a:ext>
            </a:extLst>
          </p:cNvPr>
          <p:cNvSpPr/>
          <p:nvPr/>
        </p:nvSpPr>
        <p:spPr>
          <a:xfrm>
            <a:off x="5557967" y="714370"/>
            <a:ext cx="1076064" cy="400110"/>
          </a:xfrm>
          <a:prstGeom prst="rect">
            <a:avLst/>
          </a:prstGeom>
        </p:spPr>
        <p:txBody>
          <a:bodyPr wrap="none">
            <a:spAutoFit/>
          </a:bodyPr>
          <a:lstStyle/>
          <a:p>
            <a:pPr algn="ctr"/>
            <a:r>
              <a:rPr lang="en-US" sz="2000" dirty="0">
                <a:solidFill>
                  <a:schemeClr val="bg1"/>
                </a:solidFill>
              </a:rPr>
              <a:t>Previous</a:t>
            </a:r>
          </a:p>
        </p:txBody>
      </p:sp>
      <p:sp>
        <p:nvSpPr>
          <p:cNvPr id="63" name="Rectangle 62">
            <a:extLst>
              <a:ext uri="{FF2B5EF4-FFF2-40B4-BE49-F238E27FC236}">
                <a16:creationId xmlns:a16="http://schemas.microsoft.com/office/drawing/2014/main" id="{1E593ACC-8EA0-46AD-B85B-669473D51907}"/>
              </a:ext>
            </a:extLst>
          </p:cNvPr>
          <p:cNvSpPr/>
          <p:nvPr/>
        </p:nvSpPr>
        <p:spPr>
          <a:xfrm>
            <a:off x="8688650" y="608349"/>
            <a:ext cx="897746" cy="553998"/>
          </a:xfrm>
          <a:prstGeom prst="rect">
            <a:avLst/>
          </a:prstGeom>
        </p:spPr>
        <p:txBody>
          <a:bodyPr wrap="none">
            <a:spAutoFit/>
          </a:bodyPr>
          <a:lstStyle/>
          <a:p>
            <a:pPr algn="ctr"/>
            <a:r>
              <a:rPr lang="en-US" sz="3000" dirty="0">
                <a:solidFill>
                  <a:schemeClr val="bg1"/>
                </a:solidFill>
              </a:rPr>
              <a:t>New</a:t>
            </a:r>
          </a:p>
        </p:txBody>
      </p:sp>
      <p:sp>
        <p:nvSpPr>
          <p:cNvPr id="66" name="TextBox 65">
            <a:extLst>
              <a:ext uri="{FF2B5EF4-FFF2-40B4-BE49-F238E27FC236}">
                <a16:creationId xmlns:a16="http://schemas.microsoft.com/office/drawing/2014/main" id="{4FA358B1-91CC-4624-A2AB-E3A720FE3CB7}"/>
              </a:ext>
            </a:extLst>
          </p:cNvPr>
          <p:cNvSpPr txBox="1"/>
          <p:nvPr/>
        </p:nvSpPr>
        <p:spPr>
          <a:xfrm>
            <a:off x="6917000" y="3286640"/>
            <a:ext cx="3543300" cy="553998"/>
          </a:xfrm>
          <a:prstGeom prst="rect">
            <a:avLst/>
          </a:prstGeom>
          <a:noFill/>
          <a:ln>
            <a:solidFill>
              <a:schemeClr val="bg1"/>
            </a:solidFill>
          </a:ln>
        </p:spPr>
        <p:txBody>
          <a:bodyPr wrap="square" rtlCol="0">
            <a:spAutoFit/>
          </a:bodyPr>
          <a:lstStyle/>
          <a:p>
            <a:pPr algn="ctr"/>
            <a:r>
              <a:rPr lang="en-US" sz="3000" dirty="0">
                <a:solidFill>
                  <a:schemeClr val="bg1"/>
                </a:solidFill>
              </a:rPr>
              <a:t>Neural Networks</a:t>
            </a:r>
          </a:p>
        </p:txBody>
      </p:sp>
      <p:cxnSp>
        <p:nvCxnSpPr>
          <p:cNvPr id="68" name="Straight Connector 67">
            <a:extLst>
              <a:ext uri="{FF2B5EF4-FFF2-40B4-BE49-F238E27FC236}">
                <a16:creationId xmlns:a16="http://schemas.microsoft.com/office/drawing/2014/main" id="{39E9AE13-C76E-475C-AB70-EE99F0665F71}"/>
              </a:ext>
            </a:extLst>
          </p:cNvPr>
          <p:cNvCxnSpPr>
            <a:cxnSpLocks/>
            <a:stCxn id="47" idx="0"/>
            <a:endCxn id="74" idx="2"/>
          </p:cNvCxnSpPr>
          <p:nvPr/>
        </p:nvCxnSpPr>
        <p:spPr>
          <a:xfrm flipV="1">
            <a:off x="3220175" y="3006405"/>
            <a:ext cx="2875824" cy="2802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B7E2BDD-A415-4278-BC21-7237478E5E13}"/>
              </a:ext>
            </a:extLst>
          </p:cNvPr>
          <p:cNvCxnSpPr>
            <a:cxnSpLocks/>
            <a:stCxn id="74" idx="2"/>
            <a:endCxn id="66" idx="0"/>
          </p:cNvCxnSpPr>
          <p:nvPr/>
        </p:nvCxnSpPr>
        <p:spPr>
          <a:xfrm>
            <a:off x="6095999" y="3006405"/>
            <a:ext cx="2592651" cy="2802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FD740F-0126-48A7-A861-8A0B3E286EA3}"/>
              </a:ext>
            </a:extLst>
          </p:cNvPr>
          <p:cNvSpPr/>
          <p:nvPr/>
        </p:nvSpPr>
        <p:spPr>
          <a:xfrm>
            <a:off x="4732260" y="4087369"/>
            <a:ext cx="2727478" cy="477054"/>
          </a:xfrm>
          <a:prstGeom prst="rect">
            <a:avLst/>
          </a:prstGeom>
          <a:ln>
            <a:solidFill>
              <a:schemeClr val="bg1"/>
            </a:solidFill>
          </a:ln>
        </p:spPr>
        <p:txBody>
          <a:bodyPr wrap="none">
            <a:spAutoFit/>
          </a:bodyPr>
          <a:lstStyle/>
          <a:p>
            <a:pPr algn="ctr"/>
            <a:r>
              <a:rPr lang="en-US" sz="2500" dirty="0">
                <a:solidFill>
                  <a:srgbClr val="FFDC47"/>
                </a:solidFill>
              </a:rPr>
              <a:t>Survival Predictions</a:t>
            </a:r>
          </a:p>
        </p:txBody>
      </p:sp>
      <p:cxnSp>
        <p:nvCxnSpPr>
          <p:cNvPr id="77" name="Straight Connector 76">
            <a:extLst>
              <a:ext uri="{FF2B5EF4-FFF2-40B4-BE49-F238E27FC236}">
                <a16:creationId xmlns:a16="http://schemas.microsoft.com/office/drawing/2014/main" id="{8CCA6961-5E4A-4906-9BD9-4C62A59DFE61}"/>
              </a:ext>
            </a:extLst>
          </p:cNvPr>
          <p:cNvCxnSpPr>
            <a:cxnSpLocks/>
            <a:stCxn id="47" idx="2"/>
            <a:endCxn id="71" idx="0"/>
          </p:cNvCxnSpPr>
          <p:nvPr/>
        </p:nvCxnSpPr>
        <p:spPr>
          <a:xfrm>
            <a:off x="3220175" y="3840638"/>
            <a:ext cx="2875824" cy="2467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D1BD48D-C06A-49BE-81DA-AA4FC3ED3A92}"/>
              </a:ext>
            </a:extLst>
          </p:cNvPr>
          <p:cNvCxnSpPr>
            <a:cxnSpLocks/>
            <a:stCxn id="66" idx="2"/>
            <a:endCxn id="71" idx="0"/>
          </p:cNvCxnSpPr>
          <p:nvPr/>
        </p:nvCxnSpPr>
        <p:spPr>
          <a:xfrm flipH="1">
            <a:off x="6095999" y="3840638"/>
            <a:ext cx="2592651" cy="2467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8C7CE8F-AC0D-4D28-A801-6A8B195012FA}"/>
              </a:ext>
            </a:extLst>
          </p:cNvPr>
          <p:cNvCxnSpPr>
            <a:cxnSpLocks/>
            <a:endCxn id="71" idx="1"/>
          </p:cNvCxnSpPr>
          <p:nvPr/>
        </p:nvCxnSpPr>
        <p:spPr>
          <a:xfrm>
            <a:off x="1233714" y="4325896"/>
            <a:ext cx="34985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A2647D-18B6-4788-8CFA-2D8AF201BBA9}"/>
              </a:ext>
            </a:extLst>
          </p:cNvPr>
          <p:cNvCxnSpPr>
            <a:cxnSpLocks/>
          </p:cNvCxnSpPr>
          <p:nvPr/>
        </p:nvCxnSpPr>
        <p:spPr>
          <a:xfrm flipH="1">
            <a:off x="1233713" y="4325896"/>
            <a:ext cx="3" cy="7889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33A8CBB1-C7E5-4B87-8418-60F94D15BB5F}"/>
              </a:ext>
            </a:extLst>
          </p:cNvPr>
          <p:cNvSpPr/>
          <p:nvPr/>
        </p:nvSpPr>
        <p:spPr>
          <a:xfrm>
            <a:off x="676926" y="5114894"/>
            <a:ext cx="1113575" cy="477054"/>
          </a:xfrm>
          <a:prstGeom prst="rect">
            <a:avLst/>
          </a:prstGeom>
          <a:ln>
            <a:solidFill>
              <a:schemeClr val="bg1"/>
            </a:solidFill>
          </a:ln>
        </p:spPr>
        <p:txBody>
          <a:bodyPr wrap="none">
            <a:spAutoFit/>
          </a:bodyPr>
          <a:lstStyle/>
          <a:p>
            <a:pPr algn="ctr"/>
            <a:r>
              <a:rPr lang="en-US" sz="2500" dirty="0">
                <a:solidFill>
                  <a:srgbClr val="FFDC47"/>
                </a:solidFill>
              </a:rPr>
              <a:t>Results</a:t>
            </a:r>
          </a:p>
        </p:txBody>
      </p:sp>
      <p:sp>
        <p:nvSpPr>
          <p:cNvPr id="94" name="Rectangle 93">
            <a:extLst>
              <a:ext uri="{FF2B5EF4-FFF2-40B4-BE49-F238E27FC236}">
                <a16:creationId xmlns:a16="http://schemas.microsoft.com/office/drawing/2014/main" id="{773F4E02-66B2-4BDD-B3EE-8446F666A160}"/>
              </a:ext>
            </a:extLst>
          </p:cNvPr>
          <p:cNvSpPr/>
          <p:nvPr/>
        </p:nvSpPr>
        <p:spPr>
          <a:xfrm>
            <a:off x="2623172" y="4708886"/>
            <a:ext cx="8587655" cy="1938992"/>
          </a:xfrm>
          <a:prstGeom prst="rect">
            <a:avLst/>
          </a:prstGeom>
          <a:ln>
            <a:solidFill>
              <a:schemeClr val="bg1"/>
            </a:solidFill>
          </a:ln>
        </p:spPr>
        <p:txBody>
          <a:bodyPr wrap="square">
            <a:spAutoFit/>
          </a:bodyPr>
          <a:lstStyle/>
          <a:p>
            <a:pPr algn="ctr"/>
            <a:r>
              <a:rPr lang="en-US" sz="4000" dirty="0">
                <a:solidFill>
                  <a:schemeClr val="bg1"/>
                </a:solidFill>
              </a:rPr>
              <a:t>Based on </a:t>
            </a:r>
            <a:r>
              <a:rPr lang="en-US" sz="4000" dirty="0">
                <a:solidFill>
                  <a:srgbClr val="FFDC47"/>
                </a:solidFill>
              </a:rPr>
              <a:t>Accuracy</a:t>
            </a:r>
            <a:r>
              <a:rPr lang="en-US" sz="4000" dirty="0">
                <a:solidFill>
                  <a:schemeClr val="bg1"/>
                </a:solidFill>
              </a:rPr>
              <a:t>, </a:t>
            </a:r>
            <a:r>
              <a:rPr lang="en-US" sz="4000" dirty="0">
                <a:solidFill>
                  <a:srgbClr val="FFDC47"/>
                </a:solidFill>
              </a:rPr>
              <a:t>AUC</a:t>
            </a:r>
            <a:r>
              <a:rPr lang="en-US" sz="4000" dirty="0">
                <a:solidFill>
                  <a:schemeClr val="bg1"/>
                </a:solidFill>
              </a:rPr>
              <a:t> &amp; </a:t>
            </a:r>
            <a:r>
              <a:rPr lang="en-US" sz="4000" dirty="0">
                <a:solidFill>
                  <a:srgbClr val="FFDC47"/>
                </a:solidFill>
              </a:rPr>
              <a:t>F1-Score</a:t>
            </a:r>
          </a:p>
          <a:p>
            <a:pPr algn="ctr"/>
            <a:r>
              <a:rPr lang="en-US" sz="4000" dirty="0">
                <a:solidFill>
                  <a:schemeClr val="bg1"/>
                </a:solidFill>
              </a:rPr>
              <a:t>new methodology performs better on Survival Prediction Models</a:t>
            </a:r>
          </a:p>
        </p:txBody>
      </p:sp>
      <p:cxnSp>
        <p:nvCxnSpPr>
          <p:cNvPr id="95" name="Straight Connector 94">
            <a:extLst>
              <a:ext uri="{FF2B5EF4-FFF2-40B4-BE49-F238E27FC236}">
                <a16:creationId xmlns:a16="http://schemas.microsoft.com/office/drawing/2014/main" id="{DE70E79D-EAA3-4AA2-BBB5-054874F82ADC}"/>
              </a:ext>
            </a:extLst>
          </p:cNvPr>
          <p:cNvCxnSpPr>
            <a:cxnSpLocks/>
            <a:stCxn id="94" idx="1"/>
            <a:endCxn id="89" idx="3"/>
          </p:cNvCxnSpPr>
          <p:nvPr/>
        </p:nvCxnSpPr>
        <p:spPr>
          <a:xfrm flipH="1" flipV="1">
            <a:off x="1790501" y="5353421"/>
            <a:ext cx="832671" cy="3249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000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par>
                                <p:cTn id="21" presetID="10"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10"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fade">
                                      <p:cBhvr>
                                        <p:cTn id="45" dur="500"/>
                                        <p:tgtEl>
                                          <p:spTgt spid="89"/>
                                        </p:tgtEl>
                                      </p:cBhvr>
                                    </p:animEffect>
                                  </p:childTnLst>
                                </p:cTn>
                              </p:par>
                              <p:par>
                                <p:cTn id="46" presetID="10" presetClass="entr" presetSubtype="0" fill="hold" nodeType="with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500"/>
                                        <p:tgtEl>
                                          <p:spTgt spid="83"/>
                                        </p:tgtEl>
                                      </p:cBhvr>
                                    </p:animEffect>
                                  </p:childTnLst>
                                </p:cTn>
                              </p:par>
                              <p:par>
                                <p:cTn id="49" presetID="10"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fade">
                                      <p:cBhvr>
                                        <p:cTn id="56" dur="500"/>
                                        <p:tgtEl>
                                          <p:spTgt spid="94"/>
                                        </p:tgtEl>
                                      </p:cBhvr>
                                    </p:animEffect>
                                  </p:childTnLst>
                                </p:cTn>
                              </p:par>
                              <p:par>
                                <p:cTn id="57" presetID="10" presetClass="entr" presetSubtype="0" fill="hold" nodeType="with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fade">
                                      <p:cBhvr>
                                        <p:cTn id="5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p:bldP spid="62" grpId="0"/>
      <p:bldP spid="63" grpId="0"/>
      <p:bldP spid="66" grpId="0" animBg="1"/>
      <p:bldP spid="71" grpId="0" animBg="1"/>
      <p:bldP spid="89" grpId="0" animBg="1"/>
      <p:bldP spid="9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15">
            <a:extLst>
              <a:ext uri="{FF2B5EF4-FFF2-40B4-BE49-F238E27FC236}">
                <a16:creationId xmlns:a16="http://schemas.microsoft.com/office/drawing/2014/main" id="{33EC593A-CF28-4E7B-B5C9-385733107E6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sharpenSoften amount="-33000"/>
                    </a14:imgEffect>
                    <a14:imgEffect>
                      <a14:colorTemperature colorTemp="5278"/>
                    </a14:imgEffect>
                    <a14:imgEffect>
                      <a14:saturation sat="41000"/>
                    </a14:imgEffect>
                    <a14:imgEffect>
                      <a14:brightnessContrast bright="-51000" contrast="46000"/>
                    </a14:imgEffect>
                  </a14:imgLayer>
                </a14:imgProps>
              </a:ext>
            </a:extLst>
          </a:blip>
          <a:srcRect l="13333" r="-1" b="-1"/>
          <a:stretch/>
        </p:blipFill>
        <p:spPr>
          <a:xfrm>
            <a:off x="0" y="10"/>
            <a:ext cx="12192000" cy="6857990"/>
          </a:xfrm>
          <a:prstGeom prst="rect">
            <a:avLst/>
          </a:prstGeom>
        </p:spPr>
      </p:pic>
      <p:sp>
        <p:nvSpPr>
          <p:cNvPr id="59" name="TextBox 58">
            <a:extLst>
              <a:ext uri="{FF2B5EF4-FFF2-40B4-BE49-F238E27FC236}">
                <a16:creationId xmlns:a16="http://schemas.microsoft.com/office/drawing/2014/main" id="{D4B614F5-3B99-49DC-A1E3-B6642B2368C4}"/>
              </a:ext>
            </a:extLst>
          </p:cNvPr>
          <p:cNvSpPr txBox="1"/>
          <p:nvPr/>
        </p:nvSpPr>
        <p:spPr>
          <a:xfrm>
            <a:off x="-163758" y="53600"/>
            <a:ext cx="2396002" cy="477054"/>
          </a:xfrm>
          <a:prstGeom prst="rect">
            <a:avLst/>
          </a:prstGeom>
          <a:noFill/>
        </p:spPr>
        <p:txBody>
          <a:bodyPr wrap="square" rtlCol="0">
            <a:spAutoFit/>
          </a:bodyPr>
          <a:lstStyle/>
          <a:p>
            <a:pPr algn="ctr"/>
            <a:r>
              <a:rPr lang="en-US" sz="2500" dirty="0">
                <a:solidFill>
                  <a:schemeClr val="bg1"/>
                </a:solidFill>
              </a:rPr>
              <a:t>February 29</a:t>
            </a:r>
          </a:p>
        </p:txBody>
      </p:sp>
      <p:sp>
        <p:nvSpPr>
          <p:cNvPr id="60" name="TextBox 59">
            <a:extLst>
              <a:ext uri="{FF2B5EF4-FFF2-40B4-BE49-F238E27FC236}">
                <a16:creationId xmlns:a16="http://schemas.microsoft.com/office/drawing/2014/main" id="{A3FCAE66-3FCD-4228-997E-7D4B3F8DE00E}"/>
              </a:ext>
            </a:extLst>
          </p:cNvPr>
          <p:cNvSpPr txBox="1"/>
          <p:nvPr/>
        </p:nvSpPr>
        <p:spPr>
          <a:xfrm>
            <a:off x="1768870" y="44985"/>
            <a:ext cx="2370340" cy="477054"/>
          </a:xfrm>
          <a:prstGeom prst="rect">
            <a:avLst/>
          </a:prstGeom>
          <a:noFill/>
        </p:spPr>
        <p:txBody>
          <a:bodyPr wrap="square" rtlCol="0">
            <a:spAutoFit/>
          </a:bodyPr>
          <a:lstStyle/>
          <a:p>
            <a:pPr algn="ctr"/>
            <a:r>
              <a:rPr lang="en-US" sz="2500" dirty="0">
                <a:solidFill>
                  <a:schemeClr val="bg1"/>
                </a:solidFill>
              </a:rPr>
              <a:t>March 6</a:t>
            </a:r>
          </a:p>
        </p:txBody>
      </p:sp>
      <p:sp>
        <p:nvSpPr>
          <p:cNvPr id="5" name="TextBox 4">
            <a:extLst>
              <a:ext uri="{FF2B5EF4-FFF2-40B4-BE49-F238E27FC236}">
                <a16:creationId xmlns:a16="http://schemas.microsoft.com/office/drawing/2014/main" id="{D8E8FD37-446A-49E1-993B-B697C5F5ADC0}"/>
              </a:ext>
            </a:extLst>
          </p:cNvPr>
          <p:cNvSpPr txBox="1"/>
          <p:nvPr/>
        </p:nvSpPr>
        <p:spPr>
          <a:xfrm>
            <a:off x="197711" y="459563"/>
            <a:ext cx="3142318" cy="553998"/>
          </a:xfrm>
          <a:prstGeom prst="rect">
            <a:avLst/>
          </a:prstGeom>
          <a:noFill/>
        </p:spPr>
        <p:txBody>
          <a:bodyPr wrap="square" rtlCol="0">
            <a:spAutoFit/>
          </a:bodyPr>
          <a:lstStyle/>
          <a:p>
            <a:r>
              <a:rPr lang="en-US" sz="3000" dirty="0">
                <a:solidFill>
                  <a:srgbClr val="FFDC47"/>
                </a:solidFill>
              </a:rPr>
              <a:t>Code</a:t>
            </a:r>
          </a:p>
        </p:txBody>
      </p:sp>
      <p:sp>
        <p:nvSpPr>
          <p:cNvPr id="2" name="TextBox 1">
            <a:extLst>
              <a:ext uri="{FF2B5EF4-FFF2-40B4-BE49-F238E27FC236}">
                <a16:creationId xmlns:a16="http://schemas.microsoft.com/office/drawing/2014/main" id="{A36B424B-D97C-490F-8C1B-6CE52EACE774}"/>
              </a:ext>
            </a:extLst>
          </p:cNvPr>
          <p:cNvSpPr txBox="1"/>
          <p:nvPr/>
        </p:nvSpPr>
        <p:spPr>
          <a:xfrm>
            <a:off x="1968020" y="53600"/>
            <a:ext cx="510540" cy="477054"/>
          </a:xfrm>
          <a:prstGeom prst="rect">
            <a:avLst/>
          </a:prstGeom>
          <a:noFill/>
        </p:spPr>
        <p:txBody>
          <a:bodyPr wrap="square" rtlCol="0">
            <a:spAutoFit/>
          </a:bodyPr>
          <a:lstStyle/>
          <a:p>
            <a:r>
              <a:rPr lang="en-US" sz="2500" dirty="0">
                <a:solidFill>
                  <a:schemeClr val="bg1"/>
                </a:solidFill>
              </a:rPr>
              <a:t>-</a:t>
            </a:r>
          </a:p>
        </p:txBody>
      </p:sp>
      <p:sp>
        <p:nvSpPr>
          <p:cNvPr id="3" name="TextBox 2">
            <a:extLst>
              <a:ext uri="{FF2B5EF4-FFF2-40B4-BE49-F238E27FC236}">
                <a16:creationId xmlns:a16="http://schemas.microsoft.com/office/drawing/2014/main" id="{FAF37C9C-1703-4A8C-830E-0821F5A551F3}"/>
              </a:ext>
            </a:extLst>
          </p:cNvPr>
          <p:cNvSpPr txBox="1"/>
          <p:nvPr/>
        </p:nvSpPr>
        <p:spPr>
          <a:xfrm>
            <a:off x="197710" y="1280160"/>
            <a:ext cx="4366669" cy="4524315"/>
          </a:xfrm>
          <a:prstGeom prst="rect">
            <a:avLst/>
          </a:prstGeom>
          <a:noFill/>
        </p:spPr>
        <p:txBody>
          <a:bodyPr wrap="square" rtlCol="0">
            <a:spAutoFit/>
          </a:bodyPr>
          <a:lstStyle/>
          <a:p>
            <a:r>
              <a:rPr lang="en-US" sz="3000" dirty="0">
                <a:solidFill>
                  <a:schemeClr val="bg1"/>
                </a:solidFill>
              </a:rPr>
              <a:t>Built in </a:t>
            </a:r>
            <a:r>
              <a:rPr lang="en-US" sz="3000" dirty="0">
                <a:solidFill>
                  <a:srgbClr val="FFDC47"/>
                </a:solidFill>
              </a:rPr>
              <a:t>Python</a:t>
            </a:r>
            <a:r>
              <a:rPr lang="en-US" sz="3000" dirty="0">
                <a:solidFill>
                  <a:schemeClr val="bg1"/>
                </a:solidFill>
              </a:rPr>
              <a:t> 3.7.4:</a:t>
            </a:r>
          </a:p>
          <a:p>
            <a:pPr marL="285750" indent="-285750">
              <a:buFont typeface="Arial" panose="020B0604020202020204" pitchFamily="34" charset="0"/>
              <a:buChar char="•"/>
            </a:pPr>
            <a:r>
              <a:rPr lang="en-US" sz="3000" dirty="0">
                <a:solidFill>
                  <a:schemeClr val="bg1"/>
                </a:solidFill>
              </a:rPr>
              <a:t>Matplotlib: 3.1.1</a:t>
            </a:r>
          </a:p>
          <a:p>
            <a:pPr marL="285750" indent="-285750">
              <a:buFont typeface="Arial" panose="020B0604020202020204" pitchFamily="34" charset="0"/>
              <a:buChar char="•"/>
            </a:pPr>
            <a:r>
              <a:rPr lang="en-US" sz="3000" dirty="0">
                <a:solidFill>
                  <a:schemeClr val="bg1"/>
                </a:solidFill>
              </a:rPr>
              <a:t>Pandas: 0.25.1</a:t>
            </a:r>
          </a:p>
          <a:p>
            <a:pPr marL="285750" indent="-285750">
              <a:buFont typeface="Arial" panose="020B0604020202020204" pitchFamily="34" charset="0"/>
              <a:buChar char="•"/>
            </a:pPr>
            <a:r>
              <a:rPr lang="en-US" sz="3000" dirty="0">
                <a:solidFill>
                  <a:schemeClr val="bg1"/>
                </a:solidFill>
              </a:rPr>
              <a:t>Numpy : 1.16.5</a:t>
            </a:r>
          </a:p>
          <a:p>
            <a:pPr marL="285750" indent="-285750">
              <a:buFont typeface="Arial" panose="020B0604020202020204" pitchFamily="34" charset="0"/>
              <a:buChar char="•"/>
            </a:pPr>
            <a:r>
              <a:rPr lang="en-US" sz="3000" dirty="0" err="1">
                <a:solidFill>
                  <a:srgbClr val="FFDC47"/>
                </a:solidFill>
              </a:rPr>
              <a:t>Scikit</a:t>
            </a:r>
            <a:r>
              <a:rPr lang="en-US" sz="3000" dirty="0">
                <a:solidFill>
                  <a:srgbClr val="FFDC47"/>
                </a:solidFill>
              </a:rPr>
              <a:t>-learn</a:t>
            </a:r>
            <a:r>
              <a:rPr lang="en-US" sz="3000" dirty="0">
                <a:solidFill>
                  <a:schemeClr val="bg1"/>
                </a:solidFill>
              </a:rPr>
              <a:t> : 0.22.1</a:t>
            </a:r>
          </a:p>
          <a:p>
            <a:pPr marL="285750" indent="-285750">
              <a:buFont typeface="Arial" panose="020B0604020202020204" pitchFamily="34" charset="0"/>
              <a:buChar char="•"/>
            </a:pPr>
            <a:r>
              <a:rPr lang="en-US" sz="3000" dirty="0">
                <a:solidFill>
                  <a:schemeClr val="bg1"/>
                </a:solidFill>
              </a:rPr>
              <a:t>Seaborn: 0.9.0</a:t>
            </a:r>
          </a:p>
          <a:p>
            <a:pPr marL="285750" indent="-285750">
              <a:buFont typeface="Arial" panose="020B0604020202020204" pitchFamily="34" charset="0"/>
              <a:buChar char="•"/>
            </a:pPr>
            <a:r>
              <a:rPr lang="en-US" sz="3000" dirty="0">
                <a:solidFill>
                  <a:srgbClr val="FFDC47"/>
                </a:solidFill>
              </a:rPr>
              <a:t>TensorFlow</a:t>
            </a:r>
            <a:r>
              <a:rPr lang="en-US" sz="3000" dirty="0">
                <a:solidFill>
                  <a:schemeClr val="bg1"/>
                </a:solidFill>
              </a:rPr>
              <a:t>: 2.0.0</a:t>
            </a:r>
          </a:p>
          <a:p>
            <a:pPr marL="285750" indent="-285750">
              <a:buFont typeface="Arial" panose="020B0604020202020204" pitchFamily="34" charset="0"/>
              <a:buChar char="•"/>
            </a:pPr>
            <a:r>
              <a:rPr lang="en-US" sz="3000" dirty="0">
                <a:solidFill>
                  <a:schemeClr val="bg1"/>
                </a:solidFill>
              </a:rPr>
              <a:t>Imbalanced Learn: 0.5.0</a:t>
            </a:r>
          </a:p>
          <a:p>
            <a:pPr marL="285750" indent="-285750">
              <a:buFont typeface="Arial" panose="020B0604020202020204" pitchFamily="34" charset="0"/>
              <a:buChar char="•"/>
            </a:pPr>
            <a:r>
              <a:rPr lang="en-US" sz="3000" dirty="0" err="1">
                <a:solidFill>
                  <a:schemeClr val="bg1"/>
                </a:solidFill>
              </a:rPr>
              <a:t>Distython</a:t>
            </a:r>
            <a:r>
              <a:rPr lang="en-US" sz="3000" dirty="0">
                <a:solidFill>
                  <a:schemeClr val="bg1"/>
                </a:solidFill>
              </a:rPr>
              <a:t>: 0.0.3</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467206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15">
            <a:extLst>
              <a:ext uri="{FF2B5EF4-FFF2-40B4-BE49-F238E27FC236}">
                <a16:creationId xmlns:a16="http://schemas.microsoft.com/office/drawing/2014/main" id="{33EC593A-CF28-4E7B-B5C9-385733107E6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sharpenSoften amount="-33000"/>
                    </a14:imgEffect>
                    <a14:imgEffect>
                      <a14:colorTemperature colorTemp="5278"/>
                    </a14:imgEffect>
                    <a14:imgEffect>
                      <a14:saturation sat="41000"/>
                    </a14:imgEffect>
                    <a14:imgEffect>
                      <a14:brightnessContrast bright="-51000" contrast="46000"/>
                    </a14:imgEffect>
                  </a14:imgLayer>
                </a14:imgProps>
              </a:ext>
            </a:extLst>
          </a:blip>
          <a:srcRect l="13333" r="-1" b="-1"/>
          <a:stretch/>
        </p:blipFill>
        <p:spPr>
          <a:xfrm>
            <a:off x="0" y="10"/>
            <a:ext cx="12192000" cy="6857990"/>
          </a:xfrm>
          <a:prstGeom prst="rect">
            <a:avLst/>
          </a:prstGeom>
        </p:spPr>
      </p:pic>
      <p:sp>
        <p:nvSpPr>
          <p:cNvPr id="59" name="TextBox 58">
            <a:extLst>
              <a:ext uri="{FF2B5EF4-FFF2-40B4-BE49-F238E27FC236}">
                <a16:creationId xmlns:a16="http://schemas.microsoft.com/office/drawing/2014/main" id="{D4B614F5-3B99-49DC-A1E3-B6642B2368C4}"/>
              </a:ext>
            </a:extLst>
          </p:cNvPr>
          <p:cNvSpPr txBox="1"/>
          <p:nvPr/>
        </p:nvSpPr>
        <p:spPr>
          <a:xfrm>
            <a:off x="-163758" y="53600"/>
            <a:ext cx="2396002" cy="477054"/>
          </a:xfrm>
          <a:prstGeom prst="rect">
            <a:avLst/>
          </a:prstGeom>
          <a:noFill/>
        </p:spPr>
        <p:txBody>
          <a:bodyPr wrap="square" rtlCol="0">
            <a:spAutoFit/>
          </a:bodyPr>
          <a:lstStyle/>
          <a:p>
            <a:pPr algn="ctr"/>
            <a:r>
              <a:rPr lang="en-US" sz="2500" dirty="0">
                <a:solidFill>
                  <a:schemeClr val="bg1"/>
                </a:solidFill>
              </a:rPr>
              <a:t>February 29</a:t>
            </a:r>
          </a:p>
        </p:txBody>
      </p:sp>
      <p:sp>
        <p:nvSpPr>
          <p:cNvPr id="60" name="TextBox 59">
            <a:extLst>
              <a:ext uri="{FF2B5EF4-FFF2-40B4-BE49-F238E27FC236}">
                <a16:creationId xmlns:a16="http://schemas.microsoft.com/office/drawing/2014/main" id="{A3FCAE66-3FCD-4228-997E-7D4B3F8DE00E}"/>
              </a:ext>
            </a:extLst>
          </p:cNvPr>
          <p:cNvSpPr txBox="1"/>
          <p:nvPr/>
        </p:nvSpPr>
        <p:spPr>
          <a:xfrm>
            <a:off x="1768870" y="44985"/>
            <a:ext cx="2370340" cy="477054"/>
          </a:xfrm>
          <a:prstGeom prst="rect">
            <a:avLst/>
          </a:prstGeom>
          <a:noFill/>
        </p:spPr>
        <p:txBody>
          <a:bodyPr wrap="square" rtlCol="0">
            <a:spAutoFit/>
          </a:bodyPr>
          <a:lstStyle/>
          <a:p>
            <a:pPr algn="ctr"/>
            <a:r>
              <a:rPr lang="en-US" sz="2500" dirty="0">
                <a:solidFill>
                  <a:schemeClr val="bg1"/>
                </a:solidFill>
              </a:rPr>
              <a:t>March 6</a:t>
            </a:r>
          </a:p>
        </p:txBody>
      </p:sp>
      <p:sp>
        <p:nvSpPr>
          <p:cNvPr id="5" name="TextBox 4">
            <a:extLst>
              <a:ext uri="{FF2B5EF4-FFF2-40B4-BE49-F238E27FC236}">
                <a16:creationId xmlns:a16="http://schemas.microsoft.com/office/drawing/2014/main" id="{D8E8FD37-446A-49E1-993B-B697C5F5ADC0}"/>
              </a:ext>
            </a:extLst>
          </p:cNvPr>
          <p:cNvSpPr txBox="1"/>
          <p:nvPr/>
        </p:nvSpPr>
        <p:spPr>
          <a:xfrm>
            <a:off x="197711" y="459563"/>
            <a:ext cx="3142318" cy="553998"/>
          </a:xfrm>
          <a:prstGeom prst="rect">
            <a:avLst/>
          </a:prstGeom>
          <a:noFill/>
        </p:spPr>
        <p:txBody>
          <a:bodyPr wrap="square" rtlCol="0">
            <a:spAutoFit/>
          </a:bodyPr>
          <a:lstStyle/>
          <a:p>
            <a:r>
              <a:rPr lang="en-US" sz="3000" dirty="0">
                <a:solidFill>
                  <a:srgbClr val="FFDC47"/>
                </a:solidFill>
              </a:rPr>
              <a:t>Code</a:t>
            </a:r>
          </a:p>
        </p:txBody>
      </p:sp>
      <p:sp>
        <p:nvSpPr>
          <p:cNvPr id="2" name="TextBox 1">
            <a:extLst>
              <a:ext uri="{FF2B5EF4-FFF2-40B4-BE49-F238E27FC236}">
                <a16:creationId xmlns:a16="http://schemas.microsoft.com/office/drawing/2014/main" id="{A36B424B-D97C-490F-8C1B-6CE52EACE774}"/>
              </a:ext>
            </a:extLst>
          </p:cNvPr>
          <p:cNvSpPr txBox="1"/>
          <p:nvPr/>
        </p:nvSpPr>
        <p:spPr>
          <a:xfrm>
            <a:off x="1968020" y="53600"/>
            <a:ext cx="510540" cy="477054"/>
          </a:xfrm>
          <a:prstGeom prst="rect">
            <a:avLst/>
          </a:prstGeom>
          <a:noFill/>
        </p:spPr>
        <p:txBody>
          <a:bodyPr wrap="square" rtlCol="0">
            <a:spAutoFit/>
          </a:bodyPr>
          <a:lstStyle/>
          <a:p>
            <a:r>
              <a:rPr lang="en-US" sz="2500" dirty="0">
                <a:solidFill>
                  <a:schemeClr val="bg1"/>
                </a:solidFill>
              </a:rPr>
              <a:t>-</a:t>
            </a:r>
          </a:p>
        </p:txBody>
      </p:sp>
      <p:sp>
        <p:nvSpPr>
          <p:cNvPr id="3" name="TextBox 2">
            <a:extLst>
              <a:ext uri="{FF2B5EF4-FFF2-40B4-BE49-F238E27FC236}">
                <a16:creationId xmlns:a16="http://schemas.microsoft.com/office/drawing/2014/main" id="{FAF37C9C-1703-4A8C-830E-0821F5A551F3}"/>
              </a:ext>
            </a:extLst>
          </p:cNvPr>
          <p:cNvSpPr txBox="1"/>
          <p:nvPr/>
        </p:nvSpPr>
        <p:spPr>
          <a:xfrm>
            <a:off x="197710" y="1280162"/>
            <a:ext cx="2639833" cy="2554545"/>
          </a:xfrm>
          <a:prstGeom prst="rect">
            <a:avLst/>
          </a:prstGeom>
          <a:noFill/>
        </p:spPr>
        <p:txBody>
          <a:bodyPr wrap="square" rtlCol="0">
            <a:spAutoFit/>
          </a:bodyPr>
          <a:lstStyle/>
          <a:p>
            <a:r>
              <a:rPr lang="en-US" sz="1600" dirty="0">
                <a:solidFill>
                  <a:schemeClr val="bg1"/>
                </a:solidFill>
              </a:rPr>
              <a:t>Built in </a:t>
            </a:r>
            <a:r>
              <a:rPr lang="en-US" sz="1600" dirty="0">
                <a:solidFill>
                  <a:srgbClr val="FFDC47"/>
                </a:solidFill>
              </a:rPr>
              <a:t>Python</a:t>
            </a:r>
            <a:r>
              <a:rPr lang="en-US" sz="1600" dirty="0">
                <a:solidFill>
                  <a:schemeClr val="bg1"/>
                </a:solidFill>
              </a:rPr>
              <a:t> 3.7.4:</a:t>
            </a:r>
          </a:p>
          <a:p>
            <a:pPr marL="285750" indent="-285750">
              <a:buFont typeface="Arial" panose="020B0604020202020204" pitchFamily="34" charset="0"/>
              <a:buChar char="•"/>
            </a:pPr>
            <a:r>
              <a:rPr lang="en-US" sz="1600" dirty="0">
                <a:solidFill>
                  <a:schemeClr val="bg1"/>
                </a:solidFill>
              </a:rPr>
              <a:t>Matplotlib: 3.1.1</a:t>
            </a:r>
          </a:p>
          <a:p>
            <a:pPr marL="285750" indent="-285750">
              <a:buFont typeface="Arial" panose="020B0604020202020204" pitchFamily="34" charset="0"/>
              <a:buChar char="•"/>
            </a:pPr>
            <a:r>
              <a:rPr lang="en-US" sz="1600" dirty="0">
                <a:solidFill>
                  <a:schemeClr val="bg1"/>
                </a:solidFill>
              </a:rPr>
              <a:t>Pandas: 0.25.1</a:t>
            </a:r>
          </a:p>
          <a:p>
            <a:pPr marL="285750" indent="-285750">
              <a:buFont typeface="Arial" panose="020B0604020202020204" pitchFamily="34" charset="0"/>
              <a:buChar char="•"/>
            </a:pPr>
            <a:r>
              <a:rPr lang="en-US" sz="1600" dirty="0">
                <a:solidFill>
                  <a:schemeClr val="bg1"/>
                </a:solidFill>
              </a:rPr>
              <a:t>Numpy : 1.16.5</a:t>
            </a:r>
          </a:p>
          <a:p>
            <a:pPr marL="285750" indent="-285750">
              <a:buFont typeface="Arial" panose="020B0604020202020204" pitchFamily="34" charset="0"/>
              <a:buChar char="•"/>
            </a:pPr>
            <a:r>
              <a:rPr lang="en-US" sz="1600" dirty="0" err="1">
                <a:solidFill>
                  <a:srgbClr val="FFDC47"/>
                </a:solidFill>
              </a:rPr>
              <a:t>Scikit</a:t>
            </a:r>
            <a:r>
              <a:rPr lang="en-US" sz="1600" dirty="0">
                <a:solidFill>
                  <a:srgbClr val="FFDC47"/>
                </a:solidFill>
              </a:rPr>
              <a:t>-learn</a:t>
            </a:r>
            <a:r>
              <a:rPr lang="en-US" sz="1600" dirty="0">
                <a:solidFill>
                  <a:schemeClr val="bg1"/>
                </a:solidFill>
              </a:rPr>
              <a:t> : 0.22.1</a:t>
            </a:r>
          </a:p>
          <a:p>
            <a:pPr marL="285750" indent="-285750">
              <a:buFont typeface="Arial" panose="020B0604020202020204" pitchFamily="34" charset="0"/>
              <a:buChar char="•"/>
            </a:pPr>
            <a:r>
              <a:rPr lang="en-US" sz="1600" dirty="0">
                <a:solidFill>
                  <a:schemeClr val="bg1"/>
                </a:solidFill>
              </a:rPr>
              <a:t>Seaborn: 0.9.0</a:t>
            </a:r>
          </a:p>
          <a:p>
            <a:pPr marL="285750" indent="-285750">
              <a:buFont typeface="Arial" panose="020B0604020202020204" pitchFamily="34" charset="0"/>
              <a:buChar char="•"/>
            </a:pPr>
            <a:r>
              <a:rPr lang="en-US" sz="1600" dirty="0">
                <a:solidFill>
                  <a:srgbClr val="FFDC47"/>
                </a:solidFill>
              </a:rPr>
              <a:t>TensorFlow</a:t>
            </a:r>
            <a:r>
              <a:rPr lang="en-US" sz="1600" dirty="0">
                <a:solidFill>
                  <a:schemeClr val="bg1"/>
                </a:solidFill>
              </a:rPr>
              <a:t>: 2.0.0</a:t>
            </a:r>
          </a:p>
          <a:p>
            <a:pPr marL="285750" indent="-285750">
              <a:buFont typeface="Arial" panose="020B0604020202020204" pitchFamily="34" charset="0"/>
              <a:buChar char="•"/>
            </a:pPr>
            <a:r>
              <a:rPr lang="en-US" sz="1600" dirty="0">
                <a:solidFill>
                  <a:schemeClr val="bg1"/>
                </a:solidFill>
              </a:rPr>
              <a:t>Imbalanced Learn: 0.5.0</a:t>
            </a:r>
          </a:p>
          <a:p>
            <a:pPr marL="285750" indent="-285750">
              <a:buFont typeface="Arial" panose="020B0604020202020204" pitchFamily="34" charset="0"/>
              <a:buChar char="•"/>
            </a:pPr>
            <a:r>
              <a:rPr lang="en-US" sz="1600" dirty="0" err="1">
                <a:solidFill>
                  <a:schemeClr val="bg1"/>
                </a:solidFill>
              </a:rPr>
              <a:t>Distython</a:t>
            </a:r>
            <a:r>
              <a:rPr lang="en-US" sz="1600" dirty="0">
                <a:solidFill>
                  <a:schemeClr val="bg1"/>
                </a:solidFill>
              </a:rPr>
              <a:t>: 0.0.3</a:t>
            </a:r>
          </a:p>
          <a:p>
            <a:pPr marL="285750" indent="-285750">
              <a:buFont typeface="Arial" panose="020B0604020202020204" pitchFamily="34" charset="0"/>
              <a:buChar char="•"/>
            </a:pPr>
            <a:endParaRPr lang="en-US" sz="1600" dirty="0">
              <a:solidFill>
                <a:schemeClr val="bg1"/>
              </a:solidFill>
            </a:endParaRPr>
          </a:p>
        </p:txBody>
      </p:sp>
      <p:sp>
        <p:nvSpPr>
          <p:cNvPr id="4" name="Rectangle 3">
            <a:extLst>
              <a:ext uri="{FF2B5EF4-FFF2-40B4-BE49-F238E27FC236}">
                <a16:creationId xmlns:a16="http://schemas.microsoft.com/office/drawing/2014/main" id="{8EC8DBB0-2787-426A-B763-4517CAFE9D9D}"/>
              </a:ext>
            </a:extLst>
          </p:cNvPr>
          <p:cNvSpPr/>
          <p:nvPr/>
        </p:nvSpPr>
        <p:spPr>
          <a:xfrm>
            <a:off x="2706915" y="567014"/>
            <a:ext cx="8606971" cy="6017032"/>
          </a:xfrm>
          <a:prstGeom prst="rect">
            <a:avLst/>
          </a:prstGeom>
        </p:spPr>
        <p:txBody>
          <a:bodyPr wrap="square">
            <a:spAutoFit/>
          </a:bodyPr>
          <a:lstStyle/>
          <a:p>
            <a:r>
              <a:rPr lang="en-US" sz="3000" dirty="0">
                <a:solidFill>
                  <a:schemeClr val="bg1"/>
                </a:solidFill>
              </a:rPr>
              <a:t>Their Approach:</a:t>
            </a:r>
          </a:p>
          <a:p>
            <a:pPr marL="742950" lvl="1" indent="-285750">
              <a:buFont typeface="Arial" panose="020B0604020202020204" pitchFamily="34" charset="0"/>
              <a:buChar char="•"/>
            </a:pPr>
            <a:r>
              <a:rPr lang="en-US" sz="3000" dirty="0">
                <a:solidFill>
                  <a:schemeClr val="bg1"/>
                </a:solidFill>
              </a:rPr>
              <a:t>Heterogeneous data</a:t>
            </a:r>
          </a:p>
          <a:p>
            <a:pPr marL="1200150" lvl="2" indent="-285750">
              <a:buFont typeface="Arial" panose="020B0604020202020204" pitchFamily="34" charset="0"/>
              <a:buChar char="•"/>
            </a:pPr>
            <a:r>
              <a:rPr lang="en-US" sz="3000" dirty="0">
                <a:solidFill>
                  <a:schemeClr val="bg1"/>
                </a:solidFill>
              </a:rPr>
              <a:t>HEOM</a:t>
            </a:r>
          </a:p>
          <a:p>
            <a:pPr marL="742950" lvl="1" indent="-285750">
              <a:buFont typeface="Arial" panose="020B0604020202020204" pitchFamily="34" charset="0"/>
              <a:buChar char="•"/>
            </a:pPr>
            <a:r>
              <a:rPr lang="en-US" sz="3000" dirty="0">
                <a:solidFill>
                  <a:schemeClr val="bg1"/>
                </a:solidFill>
              </a:rPr>
              <a:t>MD (Missing Data)</a:t>
            </a:r>
          </a:p>
          <a:p>
            <a:pPr marL="1200150" lvl="2" indent="-285750">
              <a:buFont typeface="Arial" panose="020B0604020202020204" pitchFamily="34" charset="0"/>
              <a:buChar char="•"/>
            </a:pPr>
            <a:r>
              <a:rPr lang="en-US" sz="3000" dirty="0">
                <a:solidFill>
                  <a:schemeClr val="bg1"/>
                </a:solidFill>
              </a:rPr>
              <a:t>NN Imputation</a:t>
            </a:r>
          </a:p>
          <a:p>
            <a:pPr marL="742950" lvl="1" indent="-285750">
              <a:buFont typeface="Arial" panose="020B0604020202020204" pitchFamily="34" charset="0"/>
              <a:buChar char="•"/>
            </a:pPr>
            <a:r>
              <a:rPr lang="en-US" sz="3000" dirty="0">
                <a:solidFill>
                  <a:schemeClr val="bg1"/>
                </a:solidFill>
              </a:rPr>
              <a:t>Data Imbalance</a:t>
            </a:r>
          </a:p>
          <a:p>
            <a:pPr marL="1200150" lvl="2" indent="-285750">
              <a:buFont typeface="Arial" panose="020B0604020202020204" pitchFamily="34" charset="0"/>
              <a:buChar char="•"/>
            </a:pPr>
            <a:r>
              <a:rPr lang="en-US" sz="3000" dirty="0">
                <a:solidFill>
                  <a:schemeClr val="bg1"/>
                </a:solidFill>
              </a:rPr>
              <a:t>No Sampling</a:t>
            </a:r>
          </a:p>
          <a:p>
            <a:pPr marL="1200150" lvl="2" indent="-285750">
              <a:buFont typeface="Arial" panose="020B0604020202020204" pitchFamily="34" charset="0"/>
              <a:buChar char="•"/>
            </a:pPr>
            <a:r>
              <a:rPr lang="en-US" sz="3000" dirty="0">
                <a:solidFill>
                  <a:schemeClr val="bg1"/>
                </a:solidFill>
              </a:rPr>
              <a:t>SMOTE</a:t>
            </a:r>
          </a:p>
          <a:p>
            <a:pPr marL="1200150" lvl="2" indent="-285750">
              <a:buFont typeface="Arial" panose="020B0604020202020204" pitchFamily="34" charset="0"/>
              <a:buChar char="•"/>
            </a:pPr>
            <a:r>
              <a:rPr lang="en-US" sz="3000" dirty="0">
                <a:solidFill>
                  <a:schemeClr val="bg1"/>
                </a:solidFill>
              </a:rPr>
              <a:t>K-Means SMOTE</a:t>
            </a:r>
          </a:p>
          <a:p>
            <a:pPr marL="742950" lvl="1" indent="-285750">
              <a:buFont typeface="Arial" panose="020B0604020202020204" pitchFamily="34" charset="0"/>
              <a:buChar char="•"/>
            </a:pPr>
            <a:r>
              <a:rPr lang="en-US" sz="3000" dirty="0">
                <a:solidFill>
                  <a:schemeClr val="bg1"/>
                </a:solidFill>
              </a:rPr>
              <a:t>Machine Learning Algorithms</a:t>
            </a:r>
          </a:p>
          <a:p>
            <a:pPr marL="1200150" lvl="2" indent="-285750">
              <a:buFont typeface="Arial" panose="020B0604020202020204" pitchFamily="34" charset="0"/>
              <a:buChar char="•"/>
            </a:pPr>
            <a:r>
              <a:rPr lang="en-US" sz="3000" dirty="0">
                <a:solidFill>
                  <a:schemeClr val="bg1"/>
                </a:solidFill>
              </a:rPr>
              <a:t>Neural Network</a:t>
            </a:r>
          </a:p>
          <a:p>
            <a:pPr marL="1200150" lvl="2" indent="-285750">
              <a:buFont typeface="Arial" panose="020B0604020202020204" pitchFamily="34" charset="0"/>
              <a:buChar char="•"/>
            </a:pPr>
            <a:r>
              <a:rPr lang="en-US" sz="3000" dirty="0">
                <a:solidFill>
                  <a:schemeClr val="bg1"/>
                </a:solidFill>
              </a:rPr>
              <a:t>Logistic Regression</a:t>
            </a:r>
          </a:p>
          <a:p>
            <a:pPr marL="742950" lvl="1" indent="-285750">
              <a:buFont typeface="Arial" panose="020B0604020202020204" pitchFamily="34" charset="0"/>
              <a:buChar char="•"/>
            </a:pPr>
            <a:endParaRPr lang="en-US" sz="2500" dirty="0">
              <a:solidFill>
                <a:schemeClr val="bg1"/>
              </a:solidFill>
            </a:endParaRPr>
          </a:p>
        </p:txBody>
      </p:sp>
      <p:sp>
        <p:nvSpPr>
          <p:cNvPr id="7" name="TextBox 6">
            <a:extLst>
              <a:ext uri="{FF2B5EF4-FFF2-40B4-BE49-F238E27FC236}">
                <a16:creationId xmlns:a16="http://schemas.microsoft.com/office/drawing/2014/main" id="{76D2D782-F774-4F05-8948-15D58E8B2211}"/>
              </a:ext>
            </a:extLst>
          </p:cNvPr>
          <p:cNvSpPr txBox="1"/>
          <p:nvPr/>
        </p:nvSpPr>
        <p:spPr>
          <a:xfrm>
            <a:off x="7640003" y="801189"/>
            <a:ext cx="4354286" cy="3170099"/>
          </a:xfrm>
          <a:prstGeom prst="rect">
            <a:avLst/>
          </a:prstGeom>
          <a:noFill/>
        </p:spPr>
        <p:txBody>
          <a:bodyPr wrap="square" rtlCol="0">
            <a:spAutoFit/>
          </a:bodyPr>
          <a:lstStyle/>
          <a:p>
            <a:r>
              <a:rPr lang="en-US" sz="4000" dirty="0">
                <a:solidFill>
                  <a:srgbClr val="FFDC47"/>
                </a:solidFill>
              </a:rPr>
              <a:t>Results: Better survival prediction results than previous methodology</a:t>
            </a:r>
          </a:p>
        </p:txBody>
      </p:sp>
    </p:spTree>
    <p:extLst>
      <p:ext uri="{BB962C8B-B14F-4D97-AF65-F5344CB8AC3E}">
        <p14:creationId xmlns:p14="http://schemas.microsoft.com/office/powerpoint/2010/main" val="955512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15">
            <a:extLst>
              <a:ext uri="{FF2B5EF4-FFF2-40B4-BE49-F238E27FC236}">
                <a16:creationId xmlns:a16="http://schemas.microsoft.com/office/drawing/2014/main" id="{33EC593A-CF28-4E7B-B5C9-385733107E6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sharpenSoften amount="-33000"/>
                    </a14:imgEffect>
                    <a14:imgEffect>
                      <a14:colorTemperature colorTemp="5278"/>
                    </a14:imgEffect>
                    <a14:imgEffect>
                      <a14:saturation sat="41000"/>
                    </a14:imgEffect>
                    <a14:imgEffect>
                      <a14:brightnessContrast bright="-51000" contrast="46000"/>
                    </a14:imgEffect>
                  </a14:imgLayer>
                </a14:imgProps>
              </a:ext>
            </a:extLst>
          </a:blip>
          <a:srcRect l="13333" r="-1" b="-1"/>
          <a:stretch/>
        </p:blipFill>
        <p:spPr>
          <a:xfrm>
            <a:off x="0" y="10"/>
            <a:ext cx="12192000" cy="6857990"/>
          </a:xfrm>
          <a:prstGeom prst="rect">
            <a:avLst/>
          </a:prstGeom>
        </p:spPr>
      </p:pic>
      <p:sp>
        <p:nvSpPr>
          <p:cNvPr id="59" name="TextBox 58">
            <a:extLst>
              <a:ext uri="{FF2B5EF4-FFF2-40B4-BE49-F238E27FC236}">
                <a16:creationId xmlns:a16="http://schemas.microsoft.com/office/drawing/2014/main" id="{D4B614F5-3B99-49DC-A1E3-B6642B2368C4}"/>
              </a:ext>
            </a:extLst>
          </p:cNvPr>
          <p:cNvSpPr txBox="1"/>
          <p:nvPr/>
        </p:nvSpPr>
        <p:spPr>
          <a:xfrm>
            <a:off x="-163758" y="53600"/>
            <a:ext cx="2396002" cy="477054"/>
          </a:xfrm>
          <a:prstGeom prst="rect">
            <a:avLst/>
          </a:prstGeom>
          <a:noFill/>
        </p:spPr>
        <p:txBody>
          <a:bodyPr wrap="square" rtlCol="0">
            <a:spAutoFit/>
          </a:bodyPr>
          <a:lstStyle/>
          <a:p>
            <a:pPr algn="ctr"/>
            <a:r>
              <a:rPr lang="en-US" sz="2500" dirty="0">
                <a:solidFill>
                  <a:schemeClr val="bg1"/>
                </a:solidFill>
              </a:rPr>
              <a:t>February 29</a:t>
            </a:r>
          </a:p>
        </p:txBody>
      </p:sp>
      <p:sp>
        <p:nvSpPr>
          <p:cNvPr id="60" name="TextBox 59">
            <a:extLst>
              <a:ext uri="{FF2B5EF4-FFF2-40B4-BE49-F238E27FC236}">
                <a16:creationId xmlns:a16="http://schemas.microsoft.com/office/drawing/2014/main" id="{A3FCAE66-3FCD-4228-997E-7D4B3F8DE00E}"/>
              </a:ext>
            </a:extLst>
          </p:cNvPr>
          <p:cNvSpPr txBox="1"/>
          <p:nvPr/>
        </p:nvSpPr>
        <p:spPr>
          <a:xfrm>
            <a:off x="1768870" y="44985"/>
            <a:ext cx="2370340" cy="477054"/>
          </a:xfrm>
          <a:prstGeom prst="rect">
            <a:avLst/>
          </a:prstGeom>
          <a:noFill/>
        </p:spPr>
        <p:txBody>
          <a:bodyPr wrap="square" rtlCol="0">
            <a:spAutoFit/>
          </a:bodyPr>
          <a:lstStyle/>
          <a:p>
            <a:pPr algn="ctr"/>
            <a:r>
              <a:rPr lang="en-US" sz="2500" dirty="0">
                <a:solidFill>
                  <a:schemeClr val="bg1"/>
                </a:solidFill>
              </a:rPr>
              <a:t>March 6</a:t>
            </a:r>
          </a:p>
        </p:txBody>
      </p:sp>
      <p:sp>
        <p:nvSpPr>
          <p:cNvPr id="5" name="TextBox 4">
            <a:extLst>
              <a:ext uri="{FF2B5EF4-FFF2-40B4-BE49-F238E27FC236}">
                <a16:creationId xmlns:a16="http://schemas.microsoft.com/office/drawing/2014/main" id="{D8E8FD37-446A-49E1-993B-B697C5F5ADC0}"/>
              </a:ext>
            </a:extLst>
          </p:cNvPr>
          <p:cNvSpPr txBox="1"/>
          <p:nvPr/>
        </p:nvSpPr>
        <p:spPr>
          <a:xfrm>
            <a:off x="197711" y="459563"/>
            <a:ext cx="3142318" cy="553998"/>
          </a:xfrm>
          <a:prstGeom prst="rect">
            <a:avLst/>
          </a:prstGeom>
          <a:noFill/>
        </p:spPr>
        <p:txBody>
          <a:bodyPr wrap="square" rtlCol="0">
            <a:spAutoFit/>
          </a:bodyPr>
          <a:lstStyle/>
          <a:p>
            <a:r>
              <a:rPr lang="en-US" sz="3000" dirty="0">
                <a:solidFill>
                  <a:srgbClr val="FFDC47"/>
                </a:solidFill>
              </a:rPr>
              <a:t>Code</a:t>
            </a:r>
          </a:p>
        </p:txBody>
      </p:sp>
      <p:sp>
        <p:nvSpPr>
          <p:cNvPr id="2" name="TextBox 1">
            <a:extLst>
              <a:ext uri="{FF2B5EF4-FFF2-40B4-BE49-F238E27FC236}">
                <a16:creationId xmlns:a16="http://schemas.microsoft.com/office/drawing/2014/main" id="{A36B424B-D97C-490F-8C1B-6CE52EACE774}"/>
              </a:ext>
            </a:extLst>
          </p:cNvPr>
          <p:cNvSpPr txBox="1"/>
          <p:nvPr/>
        </p:nvSpPr>
        <p:spPr>
          <a:xfrm>
            <a:off x="1968020" y="53600"/>
            <a:ext cx="510540" cy="477054"/>
          </a:xfrm>
          <a:prstGeom prst="rect">
            <a:avLst/>
          </a:prstGeom>
          <a:noFill/>
        </p:spPr>
        <p:txBody>
          <a:bodyPr wrap="square" rtlCol="0">
            <a:spAutoFit/>
          </a:bodyPr>
          <a:lstStyle/>
          <a:p>
            <a:r>
              <a:rPr lang="en-US" sz="2500" dirty="0">
                <a:solidFill>
                  <a:schemeClr val="bg1"/>
                </a:solidFill>
              </a:rPr>
              <a:t>-</a:t>
            </a:r>
          </a:p>
        </p:txBody>
      </p:sp>
      <p:sp>
        <p:nvSpPr>
          <p:cNvPr id="3" name="TextBox 2">
            <a:extLst>
              <a:ext uri="{FF2B5EF4-FFF2-40B4-BE49-F238E27FC236}">
                <a16:creationId xmlns:a16="http://schemas.microsoft.com/office/drawing/2014/main" id="{FAF37C9C-1703-4A8C-830E-0821F5A551F3}"/>
              </a:ext>
            </a:extLst>
          </p:cNvPr>
          <p:cNvSpPr txBox="1"/>
          <p:nvPr/>
        </p:nvSpPr>
        <p:spPr>
          <a:xfrm>
            <a:off x="197710" y="1280162"/>
            <a:ext cx="2639833" cy="2554545"/>
          </a:xfrm>
          <a:prstGeom prst="rect">
            <a:avLst/>
          </a:prstGeom>
          <a:noFill/>
        </p:spPr>
        <p:txBody>
          <a:bodyPr wrap="square" rtlCol="0">
            <a:spAutoFit/>
          </a:bodyPr>
          <a:lstStyle/>
          <a:p>
            <a:r>
              <a:rPr lang="en-US" sz="1600" dirty="0">
                <a:solidFill>
                  <a:schemeClr val="bg1"/>
                </a:solidFill>
              </a:rPr>
              <a:t>Built in </a:t>
            </a:r>
            <a:r>
              <a:rPr lang="en-US" sz="1600" dirty="0">
                <a:solidFill>
                  <a:srgbClr val="FFDC47"/>
                </a:solidFill>
              </a:rPr>
              <a:t>Python</a:t>
            </a:r>
            <a:r>
              <a:rPr lang="en-US" sz="1600" dirty="0">
                <a:solidFill>
                  <a:schemeClr val="bg1"/>
                </a:solidFill>
              </a:rPr>
              <a:t> 3.7.4:</a:t>
            </a:r>
          </a:p>
          <a:p>
            <a:pPr marL="285750" indent="-285750">
              <a:buFont typeface="Arial" panose="020B0604020202020204" pitchFamily="34" charset="0"/>
              <a:buChar char="•"/>
            </a:pPr>
            <a:r>
              <a:rPr lang="en-US" sz="1600" dirty="0">
                <a:solidFill>
                  <a:schemeClr val="bg1"/>
                </a:solidFill>
              </a:rPr>
              <a:t>Matplotlib: 3.1.1</a:t>
            </a:r>
          </a:p>
          <a:p>
            <a:pPr marL="285750" indent="-285750">
              <a:buFont typeface="Arial" panose="020B0604020202020204" pitchFamily="34" charset="0"/>
              <a:buChar char="•"/>
            </a:pPr>
            <a:r>
              <a:rPr lang="en-US" sz="1600" dirty="0">
                <a:solidFill>
                  <a:schemeClr val="bg1"/>
                </a:solidFill>
              </a:rPr>
              <a:t>Pandas: 0.25.1</a:t>
            </a:r>
          </a:p>
          <a:p>
            <a:pPr marL="285750" indent="-285750">
              <a:buFont typeface="Arial" panose="020B0604020202020204" pitchFamily="34" charset="0"/>
              <a:buChar char="•"/>
            </a:pPr>
            <a:r>
              <a:rPr lang="en-US" sz="1600" dirty="0">
                <a:solidFill>
                  <a:schemeClr val="bg1"/>
                </a:solidFill>
              </a:rPr>
              <a:t>Numpy : 1.16.5</a:t>
            </a:r>
          </a:p>
          <a:p>
            <a:pPr marL="285750" indent="-285750">
              <a:buFont typeface="Arial" panose="020B0604020202020204" pitchFamily="34" charset="0"/>
              <a:buChar char="•"/>
            </a:pPr>
            <a:r>
              <a:rPr lang="en-US" sz="1600" dirty="0" err="1">
                <a:solidFill>
                  <a:srgbClr val="FFDC47"/>
                </a:solidFill>
              </a:rPr>
              <a:t>Scikit</a:t>
            </a:r>
            <a:r>
              <a:rPr lang="en-US" sz="1600" dirty="0">
                <a:solidFill>
                  <a:srgbClr val="FFDC47"/>
                </a:solidFill>
              </a:rPr>
              <a:t>-learn</a:t>
            </a:r>
            <a:r>
              <a:rPr lang="en-US" sz="1600" dirty="0">
                <a:solidFill>
                  <a:schemeClr val="bg1"/>
                </a:solidFill>
              </a:rPr>
              <a:t> : 0.22.1</a:t>
            </a:r>
          </a:p>
          <a:p>
            <a:pPr marL="285750" indent="-285750">
              <a:buFont typeface="Arial" panose="020B0604020202020204" pitchFamily="34" charset="0"/>
              <a:buChar char="•"/>
            </a:pPr>
            <a:r>
              <a:rPr lang="en-US" sz="1600" dirty="0">
                <a:solidFill>
                  <a:schemeClr val="bg1"/>
                </a:solidFill>
              </a:rPr>
              <a:t>Seaborn: 0.9.0</a:t>
            </a:r>
          </a:p>
          <a:p>
            <a:pPr marL="285750" indent="-285750">
              <a:buFont typeface="Arial" panose="020B0604020202020204" pitchFamily="34" charset="0"/>
              <a:buChar char="•"/>
            </a:pPr>
            <a:r>
              <a:rPr lang="en-US" sz="1600" dirty="0">
                <a:solidFill>
                  <a:srgbClr val="FFDC47"/>
                </a:solidFill>
              </a:rPr>
              <a:t>TensorFlow</a:t>
            </a:r>
            <a:r>
              <a:rPr lang="en-US" sz="1600" dirty="0">
                <a:solidFill>
                  <a:schemeClr val="bg1"/>
                </a:solidFill>
              </a:rPr>
              <a:t>: 2.0.0</a:t>
            </a:r>
          </a:p>
          <a:p>
            <a:pPr marL="285750" indent="-285750">
              <a:buFont typeface="Arial" panose="020B0604020202020204" pitchFamily="34" charset="0"/>
              <a:buChar char="•"/>
            </a:pPr>
            <a:r>
              <a:rPr lang="en-US" sz="1600" dirty="0">
                <a:solidFill>
                  <a:schemeClr val="bg1"/>
                </a:solidFill>
              </a:rPr>
              <a:t>Imbalanced Learn: 0.5.0</a:t>
            </a:r>
          </a:p>
          <a:p>
            <a:pPr marL="285750" indent="-285750">
              <a:buFont typeface="Arial" panose="020B0604020202020204" pitchFamily="34" charset="0"/>
              <a:buChar char="•"/>
            </a:pPr>
            <a:r>
              <a:rPr lang="en-US" sz="1600" dirty="0" err="1">
                <a:solidFill>
                  <a:schemeClr val="bg1"/>
                </a:solidFill>
              </a:rPr>
              <a:t>Distython</a:t>
            </a:r>
            <a:r>
              <a:rPr lang="en-US" sz="1600" dirty="0">
                <a:solidFill>
                  <a:schemeClr val="bg1"/>
                </a:solidFill>
              </a:rPr>
              <a:t>: 0.0.3</a:t>
            </a:r>
          </a:p>
          <a:p>
            <a:pPr marL="285750" indent="-285750">
              <a:buFont typeface="Arial" panose="020B0604020202020204" pitchFamily="34" charset="0"/>
              <a:buChar char="•"/>
            </a:pPr>
            <a:endParaRPr lang="en-US" sz="1600" dirty="0">
              <a:solidFill>
                <a:schemeClr val="bg1"/>
              </a:solidFill>
            </a:endParaRPr>
          </a:p>
        </p:txBody>
      </p:sp>
      <p:sp>
        <p:nvSpPr>
          <p:cNvPr id="10" name="Rectangle 9">
            <a:extLst>
              <a:ext uri="{FF2B5EF4-FFF2-40B4-BE49-F238E27FC236}">
                <a16:creationId xmlns:a16="http://schemas.microsoft.com/office/drawing/2014/main" id="{C1EB9C5B-CACF-4534-9103-0F2C43AF6049}"/>
              </a:ext>
            </a:extLst>
          </p:cNvPr>
          <p:cNvSpPr/>
          <p:nvPr/>
        </p:nvSpPr>
        <p:spPr>
          <a:xfrm>
            <a:off x="2540001" y="646843"/>
            <a:ext cx="3969656" cy="4478149"/>
          </a:xfrm>
          <a:prstGeom prst="rect">
            <a:avLst/>
          </a:prstGeom>
        </p:spPr>
        <p:txBody>
          <a:bodyPr wrap="square">
            <a:spAutoFit/>
          </a:bodyPr>
          <a:lstStyle/>
          <a:p>
            <a:r>
              <a:rPr lang="en-US" sz="2000" dirty="0">
                <a:solidFill>
                  <a:schemeClr val="bg1"/>
                </a:solidFill>
              </a:rPr>
              <a:t>Their Approach:</a:t>
            </a:r>
          </a:p>
          <a:p>
            <a:pPr marL="742950" lvl="1" indent="-285750">
              <a:buFont typeface="Arial" panose="020B0604020202020204" pitchFamily="34" charset="0"/>
              <a:buChar char="•"/>
            </a:pPr>
            <a:r>
              <a:rPr lang="en-US" sz="2000" dirty="0">
                <a:solidFill>
                  <a:schemeClr val="bg1"/>
                </a:solidFill>
              </a:rPr>
              <a:t>Heterogeneous data</a:t>
            </a:r>
          </a:p>
          <a:p>
            <a:pPr marL="1200150" lvl="2" indent="-285750">
              <a:buFont typeface="Arial" panose="020B0604020202020204" pitchFamily="34" charset="0"/>
              <a:buChar char="•"/>
            </a:pPr>
            <a:r>
              <a:rPr lang="en-US" sz="2000" dirty="0">
                <a:solidFill>
                  <a:schemeClr val="bg1"/>
                </a:solidFill>
              </a:rPr>
              <a:t>HEOM</a:t>
            </a:r>
          </a:p>
          <a:p>
            <a:pPr marL="742950" lvl="1" indent="-285750">
              <a:buFont typeface="Arial" panose="020B0604020202020204" pitchFamily="34" charset="0"/>
              <a:buChar char="•"/>
            </a:pPr>
            <a:r>
              <a:rPr lang="en-US" sz="2000" dirty="0">
                <a:solidFill>
                  <a:schemeClr val="bg1"/>
                </a:solidFill>
              </a:rPr>
              <a:t>MD (Missing Data)</a:t>
            </a:r>
          </a:p>
          <a:p>
            <a:pPr marL="1200150" lvl="2" indent="-285750">
              <a:buFont typeface="Arial" panose="020B0604020202020204" pitchFamily="34" charset="0"/>
              <a:buChar char="•"/>
            </a:pPr>
            <a:r>
              <a:rPr lang="en-US" sz="2000" dirty="0">
                <a:solidFill>
                  <a:schemeClr val="bg1"/>
                </a:solidFill>
              </a:rPr>
              <a:t>NN Imputation</a:t>
            </a:r>
          </a:p>
          <a:p>
            <a:pPr marL="742950" lvl="1" indent="-285750">
              <a:buFont typeface="Arial" panose="020B0604020202020204" pitchFamily="34" charset="0"/>
              <a:buChar char="•"/>
            </a:pPr>
            <a:r>
              <a:rPr lang="en-US" sz="2000" dirty="0">
                <a:solidFill>
                  <a:schemeClr val="bg1"/>
                </a:solidFill>
              </a:rPr>
              <a:t>Data Imbalance</a:t>
            </a:r>
          </a:p>
          <a:p>
            <a:pPr marL="1200150" lvl="2" indent="-285750">
              <a:buFont typeface="Arial" panose="020B0604020202020204" pitchFamily="34" charset="0"/>
              <a:buChar char="•"/>
            </a:pPr>
            <a:r>
              <a:rPr lang="en-US" sz="2000" dirty="0">
                <a:solidFill>
                  <a:schemeClr val="bg1"/>
                </a:solidFill>
              </a:rPr>
              <a:t>No Sampling</a:t>
            </a:r>
          </a:p>
          <a:p>
            <a:pPr marL="1200150" lvl="2" indent="-285750">
              <a:buFont typeface="Arial" panose="020B0604020202020204" pitchFamily="34" charset="0"/>
              <a:buChar char="•"/>
            </a:pPr>
            <a:r>
              <a:rPr lang="en-US" sz="2000" dirty="0">
                <a:solidFill>
                  <a:schemeClr val="bg1"/>
                </a:solidFill>
              </a:rPr>
              <a:t>SMOTE</a:t>
            </a:r>
          </a:p>
          <a:p>
            <a:pPr marL="1200150" lvl="2" indent="-285750">
              <a:buFont typeface="Arial" panose="020B0604020202020204" pitchFamily="34" charset="0"/>
              <a:buChar char="•"/>
            </a:pPr>
            <a:r>
              <a:rPr lang="en-US" sz="2000" dirty="0">
                <a:solidFill>
                  <a:schemeClr val="bg1"/>
                </a:solidFill>
              </a:rPr>
              <a:t>K-Means SMOTE</a:t>
            </a:r>
          </a:p>
          <a:p>
            <a:pPr marL="742950" lvl="1" indent="-285750">
              <a:buFont typeface="Arial" panose="020B0604020202020204" pitchFamily="34" charset="0"/>
              <a:buChar char="•"/>
            </a:pPr>
            <a:r>
              <a:rPr lang="en-US" sz="2000" dirty="0">
                <a:solidFill>
                  <a:schemeClr val="bg1"/>
                </a:solidFill>
              </a:rPr>
              <a:t>Machine Learning Algorithms</a:t>
            </a:r>
          </a:p>
          <a:p>
            <a:pPr marL="1200150" lvl="2" indent="-285750">
              <a:buFont typeface="Arial" panose="020B0604020202020204" pitchFamily="34" charset="0"/>
              <a:buChar char="•"/>
            </a:pPr>
            <a:r>
              <a:rPr lang="en-US" sz="2000" dirty="0">
                <a:solidFill>
                  <a:schemeClr val="bg1"/>
                </a:solidFill>
              </a:rPr>
              <a:t>Neural Network</a:t>
            </a:r>
          </a:p>
          <a:p>
            <a:pPr marL="1200150" lvl="2" indent="-285750">
              <a:buFont typeface="Arial" panose="020B0604020202020204" pitchFamily="34" charset="0"/>
              <a:buChar char="•"/>
            </a:pPr>
            <a:r>
              <a:rPr lang="en-US" sz="2000" dirty="0">
                <a:solidFill>
                  <a:schemeClr val="bg1"/>
                </a:solidFill>
              </a:rPr>
              <a:t>Logistic Regression</a:t>
            </a:r>
          </a:p>
          <a:p>
            <a:pPr marL="742950" lvl="1" indent="-285750">
              <a:buFont typeface="Arial" panose="020B0604020202020204" pitchFamily="34" charset="0"/>
              <a:buChar char="•"/>
            </a:pPr>
            <a:r>
              <a:rPr lang="en-US" sz="2000" dirty="0">
                <a:solidFill>
                  <a:schemeClr val="bg1"/>
                </a:solidFill>
              </a:rPr>
              <a:t>.</a:t>
            </a:r>
          </a:p>
          <a:p>
            <a:pPr marL="742950" lvl="1" indent="-285750">
              <a:buFont typeface="Arial" panose="020B0604020202020204" pitchFamily="34" charset="0"/>
              <a:buChar char="•"/>
            </a:pPr>
            <a:endParaRPr lang="en-US" sz="2500" dirty="0">
              <a:solidFill>
                <a:schemeClr val="bg1"/>
              </a:solidFill>
            </a:endParaRPr>
          </a:p>
        </p:txBody>
      </p:sp>
      <p:sp>
        <p:nvSpPr>
          <p:cNvPr id="12" name="TextBox 11">
            <a:extLst>
              <a:ext uri="{FF2B5EF4-FFF2-40B4-BE49-F238E27FC236}">
                <a16:creationId xmlns:a16="http://schemas.microsoft.com/office/drawing/2014/main" id="{E15B0CB1-E033-4603-8F90-EBD0A44CF69E}"/>
              </a:ext>
            </a:extLst>
          </p:cNvPr>
          <p:cNvSpPr txBox="1"/>
          <p:nvPr/>
        </p:nvSpPr>
        <p:spPr>
          <a:xfrm>
            <a:off x="3278461" y="4306389"/>
            <a:ext cx="3142318" cy="1015663"/>
          </a:xfrm>
          <a:prstGeom prst="rect">
            <a:avLst/>
          </a:prstGeom>
          <a:noFill/>
        </p:spPr>
        <p:txBody>
          <a:bodyPr wrap="square" rtlCol="0">
            <a:spAutoFit/>
          </a:bodyPr>
          <a:lstStyle/>
          <a:p>
            <a:r>
              <a:rPr lang="en-US" sz="2000" dirty="0">
                <a:solidFill>
                  <a:schemeClr val="bg1"/>
                </a:solidFill>
              </a:rPr>
              <a:t>Results: Better survival prediction results than previous methodology</a:t>
            </a:r>
          </a:p>
        </p:txBody>
      </p:sp>
      <p:sp>
        <p:nvSpPr>
          <p:cNvPr id="13" name="Rectangle 12">
            <a:extLst>
              <a:ext uri="{FF2B5EF4-FFF2-40B4-BE49-F238E27FC236}">
                <a16:creationId xmlns:a16="http://schemas.microsoft.com/office/drawing/2014/main" id="{4B99F804-2EEA-486F-BD78-22394831F4A6}"/>
              </a:ext>
            </a:extLst>
          </p:cNvPr>
          <p:cNvSpPr/>
          <p:nvPr/>
        </p:nvSpPr>
        <p:spPr>
          <a:xfrm>
            <a:off x="6386286" y="459563"/>
            <a:ext cx="6096000" cy="6555641"/>
          </a:xfrm>
          <a:prstGeom prst="rect">
            <a:avLst/>
          </a:prstGeom>
        </p:spPr>
        <p:txBody>
          <a:bodyPr>
            <a:spAutoFit/>
          </a:bodyPr>
          <a:lstStyle/>
          <a:p>
            <a:r>
              <a:rPr lang="en-US" sz="3000" dirty="0">
                <a:solidFill>
                  <a:schemeClr val="bg1"/>
                </a:solidFill>
              </a:rPr>
              <a:t>My Adjustments:</a:t>
            </a:r>
          </a:p>
          <a:p>
            <a:pPr marL="742950" lvl="1" indent="-285750">
              <a:buFont typeface="Arial" panose="020B0604020202020204" pitchFamily="34" charset="0"/>
              <a:buChar char="•"/>
            </a:pPr>
            <a:r>
              <a:rPr lang="en-US" sz="3000" dirty="0">
                <a:solidFill>
                  <a:schemeClr val="bg1"/>
                </a:solidFill>
              </a:rPr>
              <a:t>MD (Missing Data)</a:t>
            </a:r>
          </a:p>
          <a:p>
            <a:pPr marL="1200150" lvl="2" indent="-285750">
              <a:buFont typeface="Arial" panose="020B0604020202020204" pitchFamily="34" charset="0"/>
              <a:buChar char="•"/>
            </a:pPr>
            <a:r>
              <a:rPr lang="en-US" sz="3000" dirty="0">
                <a:solidFill>
                  <a:srgbClr val="FFDC47"/>
                </a:solidFill>
              </a:rPr>
              <a:t>Mean/Mode Imputation</a:t>
            </a:r>
          </a:p>
          <a:p>
            <a:pPr marL="1200150" lvl="2" indent="-285750">
              <a:buFont typeface="Arial" panose="020B0604020202020204" pitchFamily="34" charset="0"/>
              <a:buChar char="•"/>
            </a:pPr>
            <a:r>
              <a:rPr lang="en-US" sz="3000" dirty="0">
                <a:solidFill>
                  <a:srgbClr val="FFDC47"/>
                </a:solidFill>
              </a:rPr>
              <a:t>Listwise Deletion</a:t>
            </a:r>
          </a:p>
          <a:p>
            <a:pPr marL="1200150" lvl="2" indent="-285750">
              <a:buFont typeface="Arial" panose="020B0604020202020204" pitchFamily="34" charset="0"/>
              <a:buChar char="•"/>
            </a:pPr>
            <a:r>
              <a:rPr lang="en-US" sz="3000" dirty="0">
                <a:solidFill>
                  <a:srgbClr val="FFDC47"/>
                </a:solidFill>
              </a:rPr>
              <a:t>5NN Imputation</a:t>
            </a:r>
          </a:p>
          <a:p>
            <a:pPr marL="742950" lvl="1" indent="-285750">
              <a:buFont typeface="Arial" panose="020B0604020202020204" pitchFamily="34" charset="0"/>
              <a:buChar char="•"/>
            </a:pPr>
            <a:r>
              <a:rPr lang="en-US" sz="3000" dirty="0">
                <a:solidFill>
                  <a:schemeClr val="bg1"/>
                </a:solidFill>
              </a:rPr>
              <a:t>Data Imbalance</a:t>
            </a:r>
          </a:p>
          <a:p>
            <a:pPr marL="1200150" lvl="2" indent="-285750">
              <a:buFont typeface="Arial" panose="020B0604020202020204" pitchFamily="34" charset="0"/>
              <a:buChar char="•"/>
            </a:pPr>
            <a:r>
              <a:rPr lang="en-US" sz="3000" dirty="0" err="1">
                <a:solidFill>
                  <a:srgbClr val="FFDC47"/>
                </a:solidFill>
              </a:rPr>
              <a:t>Undersampling</a:t>
            </a:r>
            <a:endParaRPr lang="en-US" sz="3000" dirty="0">
              <a:solidFill>
                <a:srgbClr val="FFDC47"/>
              </a:solidFill>
            </a:endParaRPr>
          </a:p>
          <a:p>
            <a:pPr marL="742950" lvl="1" indent="-285750">
              <a:buFont typeface="Arial" panose="020B0604020202020204" pitchFamily="34" charset="0"/>
              <a:buChar char="•"/>
            </a:pPr>
            <a:r>
              <a:rPr lang="en-US" sz="3000" dirty="0">
                <a:solidFill>
                  <a:schemeClr val="bg1"/>
                </a:solidFill>
              </a:rPr>
              <a:t>Machine Learning Algorithms</a:t>
            </a:r>
          </a:p>
          <a:p>
            <a:pPr marL="1200150" lvl="2" indent="-285750">
              <a:buFont typeface="Arial" panose="020B0604020202020204" pitchFamily="34" charset="0"/>
              <a:buChar char="•"/>
            </a:pPr>
            <a:r>
              <a:rPr lang="en-US" sz="3000" dirty="0">
                <a:solidFill>
                  <a:srgbClr val="FFDC47"/>
                </a:solidFill>
              </a:rPr>
              <a:t>Random Forest</a:t>
            </a:r>
          </a:p>
          <a:p>
            <a:pPr marL="1200150" lvl="2" indent="-285750">
              <a:buFont typeface="Arial" panose="020B0604020202020204" pitchFamily="34" charset="0"/>
              <a:buChar char="•"/>
            </a:pPr>
            <a:r>
              <a:rPr lang="en-US" sz="3000" dirty="0" err="1">
                <a:solidFill>
                  <a:srgbClr val="FFDC47"/>
                </a:solidFill>
              </a:rPr>
              <a:t>XGBoost</a:t>
            </a:r>
            <a:endParaRPr lang="en-US" sz="3000" dirty="0">
              <a:solidFill>
                <a:srgbClr val="FFDC47"/>
              </a:solidFill>
            </a:endParaRPr>
          </a:p>
          <a:p>
            <a:pPr marL="1200150" lvl="2" indent="-285750">
              <a:buFont typeface="Arial" panose="020B0604020202020204" pitchFamily="34" charset="0"/>
              <a:buChar char="•"/>
            </a:pPr>
            <a:r>
              <a:rPr lang="en-US" sz="3000" dirty="0">
                <a:solidFill>
                  <a:srgbClr val="FFDC47"/>
                </a:solidFill>
              </a:rPr>
              <a:t>Support Vector Machine</a:t>
            </a:r>
          </a:p>
          <a:p>
            <a:pPr marL="742950" lvl="1" indent="-285750">
              <a:buFont typeface="Arial" panose="020B0604020202020204" pitchFamily="34" charset="0"/>
              <a:buChar char="•"/>
            </a:pPr>
            <a:r>
              <a:rPr lang="en-US" sz="3000" dirty="0">
                <a:solidFill>
                  <a:schemeClr val="bg1"/>
                </a:solidFill>
              </a:rPr>
              <a:t>My Results:</a:t>
            </a:r>
            <a:endParaRPr lang="en-US" sz="3000" dirty="0">
              <a:solidFill>
                <a:srgbClr val="FFDC47"/>
              </a:solidFill>
            </a:endParaRPr>
          </a:p>
          <a:p>
            <a:pPr marL="1200150" lvl="2" indent="-285750">
              <a:buFont typeface="Arial" panose="020B0604020202020204" pitchFamily="34" charset="0"/>
              <a:buChar char="•"/>
            </a:pPr>
            <a:endParaRPr lang="en-US" sz="3000" dirty="0">
              <a:solidFill>
                <a:srgbClr val="FFDC47"/>
              </a:solidFill>
            </a:endParaRPr>
          </a:p>
          <a:p>
            <a:pPr lvl="2"/>
            <a:endParaRPr lang="en-US" sz="3000" dirty="0">
              <a:solidFill>
                <a:srgbClr val="FFDC47"/>
              </a:solidFill>
            </a:endParaRPr>
          </a:p>
        </p:txBody>
      </p:sp>
      <p:sp>
        <p:nvSpPr>
          <p:cNvPr id="8" name="TextBox 7">
            <a:extLst>
              <a:ext uri="{FF2B5EF4-FFF2-40B4-BE49-F238E27FC236}">
                <a16:creationId xmlns:a16="http://schemas.microsoft.com/office/drawing/2014/main" id="{AD014AE3-ACBC-4C2A-894F-AFE531E30B32}"/>
              </a:ext>
            </a:extLst>
          </p:cNvPr>
          <p:cNvSpPr txBox="1"/>
          <p:nvPr/>
        </p:nvSpPr>
        <p:spPr>
          <a:xfrm>
            <a:off x="7133772" y="5493657"/>
            <a:ext cx="2162628" cy="553998"/>
          </a:xfrm>
          <a:prstGeom prst="rect">
            <a:avLst/>
          </a:prstGeom>
          <a:noFill/>
        </p:spPr>
        <p:txBody>
          <a:bodyPr wrap="square" rtlCol="0">
            <a:spAutoFit/>
          </a:bodyPr>
          <a:lstStyle/>
          <a:p>
            <a:r>
              <a:rPr lang="en-US" sz="3000" dirty="0">
                <a:solidFill>
                  <a:schemeClr val="bg1"/>
                </a:solidFill>
              </a:rPr>
              <a:t>My Results:</a:t>
            </a:r>
          </a:p>
        </p:txBody>
      </p:sp>
    </p:spTree>
    <p:extLst>
      <p:ext uri="{BB962C8B-B14F-4D97-AF65-F5344CB8AC3E}">
        <p14:creationId xmlns:p14="http://schemas.microsoft.com/office/powerpoint/2010/main" val="314872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11" end="11"/>
                                            </p:txEl>
                                          </p:spTgt>
                                        </p:tgtEl>
                                        <p:attrNameLst>
                                          <p:attrName>style.visibility</p:attrName>
                                        </p:attrNameLst>
                                      </p:cBhvr>
                                      <p:to>
                                        <p:strVal val="visible"/>
                                      </p:to>
                                    </p:set>
                                  </p:childTnLst>
                                </p:cTn>
                              </p:par>
                              <p:par>
                                <p:cTn id="33" presetID="10" presetClass="entr" presetSubtype="0" fill="hold" nodeType="with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15">
            <a:extLst>
              <a:ext uri="{FF2B5EF4-FFF2-40B4-BE49-F238E27FC236}">
                <a16:creationId xmlns:a16="http://schemas.microsoft.com/office/drawing/2014/main" id="{33EC593A-CF28-4E7B-B5C9-385733107E6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sharpenSoften amount="-33000"/>
                    </a14:imgEffect>
                    <a14:imgEffect>
                      <a14:colorTemperature colorTemp="5278"/>
                    </a14:imgEffect>
                    <a14:imgEffect>
                      <a14:saturation sat="41000"/>
                    </a14:imgEffect>
                    <a14:imgEffect>
                      <a14:brightnessContrast bright="-51000" contrast="46000"/>
                    </a14:imgEffect>
                  </a14:imgLayer>
                </a14:imgProps>
              </a:ext>
            </a:extLst>
          </a:blip>
          <a:srcRect l="13333" r="-1" b="-1"/>
          <a:stretch/>
        </p:blipFill>
        <p:spPr>
          <a:xfrm>
            <a:off x="0" y="10"/>
            <a:ext cx="12192000" cy="6857990"/>
          </a:xfrm>
          <a:prstGeom prst="rect">
            <a:avLst/>
          </a:prstGeom>
        </p:spPr>
      </p:pic>
      <p:sp>
        <p:nvSpPr>
          <p:cNvPr id="59" name="TextBox 58">
            <a:extLst>
              <a:ext uri="{FF2B5EF4-FFF2-40B4-BE49-F238E27FC236}">
                <a16:creationId xmlns:a16="http://schemas.microsoft.com/office/drawing/2014/main" id="{D4B614F5-3B99-49DC-A1E3-B6642B2368C4}"/>
              </a:ext>
            </a:extLst>
          </p:cNvPr>
          <p:cNvSpPr txBox="1"/>
          <p:nvPr/>
        </p:nvSpPr>
        <p:spPr>
          <a:xfrm>
            <a:off x="-163758" y="53600"/>
            <a:ext cx="2396002" cy="477054"/>
          </a:xfrm>
          <a:prstGeom prst="rect">
            <a:avLst/>
          </a:prstGeom>
          <a:noFill/>
        </p:spPr>
        <p:txBody>
          <a:bodyPr wrap="square" rtlCol="0">
            <a:spAutoFit/>
          </a:bodyPr>
          <a:lstStyle/>
          <a:p>
            <a:pPr algn="ctr"/>
            <a:r>
              <a:rPr lang="en-US" sz="2500" dirty="0">
                <a:solidFill>
                  <a:schemeClr val="bg1"/>
                </a:solidFill>
              </a:rPr>
              <a:t>February 29</a:t>
            </a:r>
          </a:p>
        </p:txBody>
      </p:sp>
      <p:sp>
        <p:nvSpPr>
          <p:cNvPr id="60" name="TextBox 59">
            <a:extLst>
              <a:ext uri="{FF2B5EF4-FFF2-40B4-BE49-F238E27FC236}">
                <a16:creationId xmlns:a16="http://schemas.microsoft.com/office/drawing/2014/main" id="{A3FCAE66-3FCD-4228-997E-7D4B3F8DE00E}"/>
              </a:ext>
            </a:extLst>
          </p:cNvPr>
          <p:cNvSpPr txBox="1"/>
          <p:nvPr/>
        </p:nvSpPr>
        <p:spPr>
          <a:xfrm>
            <a:off x="1768870" y="44985"/>
            <a:ext cx="2370340" cy="477054"/>
          </a:xfrm>
          <a:prstGeom prst="rect">
            <a:avLst/>
          </a:prstGeom>
          <a:noFill/>
        </p:spPr>
        <p:txBody>
          <a:bodyPr wrap="square" rtlCol="0">
            <a:spAutoFit/>
          </a:bodyPr>
          <a:lstStyle/>
          <a:p>
            <a:pPr algn="ctr"/>
            <a:r>
              <a:rPr lang="en-US" sz="2500" dirty="0">
                <a:solidFill>
                  <a:schemeClr val="bg1"/>
                </a:solidFill>
              </a:rPr>
              <a:t>March 6</a:t>
            </a:r>
          </a:p>
        </p:txBody>
      </p:sp>
      <p:sp>
        <p:nvSpPr>
          <p:cNvPr id="5" name="TextBox 4">
            <a:extLst>
              <a:ext uri="{FF2B5EF4-FFF2-40B4-BE49-F238E27FC236}">
                <a16:creationId xmlns:a16="http://schemas.microsoft.com/office/drawing/2014/main" id="{D8E8FD37-446A-49E1-993B-B697C5F5ADC0}"/>
              </a:ext>
            </a:extLst>
          </p:cNvPr>
          <p:cNvSpPr txBox="1"/>
          <p:nvPr/>
        </p:nvSpPr>
        <p:spPr>
          <a:xfrm>
            <a:off x="197711" y="459563"/>
            <a:ext cx="3142318" cy="553998"/>
          </a:xfrm>
          <a:prstGeom prst="rect">
            <a:avLst/>
          </a:prstGeom>
          <a:noFill/>
        </p:spPr>
        <p:txBody>
          <a:bodyPr wrap="square" rtlCol="0">
            <a:spAutoFit/>
          </a:bodyPr>
          <a:lstStyle/>
          <a:p>
            <a:r>
              <a:rPr lang="en-US" sz="3000" dirty="0">
                <a:solidFill>
                  <a:srgbClr val="FFDC47"/>
                </a:solidFill>
              </a:rPr>
              <a:t>Code</a:t>
            </a:r>
          </a:p>
        </p:txBody>
      </p:sp>
      <p:sp>
        <p:nvSpPr>
          <p:cNvPr id="2" name="TextBox 1">
            <a:extLst>
              <a:ext uri="{FF2B5EF4-FFF2-40B4-BE49-F238E27FC236}">
                <a16:creationId xmlns:a16="http://schemas.microsoft.com/office/drawing/2014/main" id="{A36B424B-D97C-490F-8C1B-6CE52EACE774}"/>
              </a:ext>
            </a:extLst>
          </p:cNvPr>
          <p:cNvSpPr txBox="1"/>
          <p:nvPr/>
        </p:nvSpPr>
        <p:spPr>
          <a:xfrm>
            <a:off x="1968020" y="53600"/>
            <a:ext cx="510540" cy="477054"/>
          </a:xfrm>
          <a:prstGeom prst="rect">
            <a:avLst/>
          </a:prstGeom>
          <a:noFill/>
        </p:spPr>
        <p:txBody>
          <a:bodyPr wrap="square" rtlCol="0">
            <a:spAutoFit/>
          </a:bodyPr>
          <a:lstStyle/>
          <a:p>
            <a:r>
              <a:rPr lang="en-US" sz="2500" dirty="0">
                <a:solidFill>
                  <a:schemeClr val="bg1"/>
                </a:solidFill>
              </a:rPr>
              <a:t>-</a:t>
            </a:r>
          </a:p>
        </p:txBody>
      </p:sp>
      <p:sp>
        <p:nvSpPr>
          <p:cNvPr id="3" name="TextBox 2">
            <a:extLst>
              <a:ext uri="{FF2B5EF4-FFF2-40B4-BE49-F238E27FC236}">
                <a16:creationId xmlns:a16="http://schemas.microsoft.com/office/drawing/2014/main" id="{FAF37C9C-1703-4A8C-830E-0821F5A551F3}"/>
              </a:ext>
            </a:extLst>
          </p:cNvPr>
          <p:cNvSpPr txBox="1"/>
          <p:nvPr/>
        </p:nvSpPr>
        <p:spPr>
          <a:xfrm>
            <a:off x="197710" y="1280162"/>
            <a:ext cx="2639833" cy="2554545"/>
          </a:xfrm>
          <a:prstGeom prst="rect">
            <a:avLst/>
          </a:prstGeom>
          <a:noFill/>
        </p:spPr>
        <p:txBody>
          <a:bodyPr wrap="square" rtlCol="0">
            <a:spAutoFit/>
          </a:bodyPr>
          <a:lstStyle/>
          <a:p>
            <a:r>
              <a:rPr lang="en-US" sz="1600" dirty="0">
                <a:solidFill>
                  <a:schemeClr val="bg1"/>
                </a:solidFill>
              </a:rPr>
              <a:t>Built in </a:t>
            </a:r>
            <a:r>
              <a:rPr lang="en-US" sz="1600" dirty="0">
                <a:solidFill>
                  <a:srgbClr val="FFDC47"/>
                </a:solidFill>
              </a:rPr>
              <a:t>Python</a:t>
            </a:r>
            <a:r>
              <a:rPr lang="en-US" sz="1600" dirty="0">
                <a:solidFill>
                  <a:schemeClr val="bg1"/>
                </a:solidFill>
              </a:rPr>
              <a:t> 3.7.4:</a:t>
            </a:r>
          </a:p>
          <a:p>
            <a:pPr marL="285750" indent="-285750">
              <a:buFont typeface="Arial" panose="020B0604020202020204" pitchFamily="34" charset="0"/>
              <a:buChar char="•"/>
            </a:pPr>
            <a:r>
              <a:rPr lang="en-US" sz="1600" dirty="0">
                <a:solidFill>
                  <a:schemeClr val="bg1"/>
                </a:solidFill>
              </a:rPr>
              <a:t>Matplotlib: 3.1.1</a:t>
            </a:r>
          </a:p>
          <a:p>
            <a:pPr marL="285750" indent="-285750">
              <a:buFont typeface="Arial" panose="020B0604020202020204" pitchFamily="34" charset="0"/>
              <a:buChar char="•"/>
            </a:pPr>
            <a:r>
              <a:rPr lang="en-US" sz="1600" dirty="0">
                <a:solidFill>
                  <a:schemeClr val="bg1"/>
                </a:solidFill>
              </a:rPr>
              <a:t>Pandas: 0.25.1</a:t>
            </a:r>
          </a:p>
          <a:p>
            <a:pPr marL="285750" indent="-285750">
              <a:buFont typeface="Arial" panose="020B0604020202020204" pitchFamily="34" charset="0"/>
              <a:buChar char="•"/>
            </a:pPr>
            <a:r>
              <a:rPr lang="en-US" sz="1600" dirty="0">
                <a:solidFill>
                  <a:schemeClr val="bg1"/>
                </a:solidFill>
              </a:rPr>
              <a:t>Numpy : 1.16.5</a:t>
            </a:r>
          </a:p>
          <a:p>
            <a:pPr marL="285750" indent="-285750">
              <a:buFont typeface="Arial" panose="020B0604020202020204" pitchFamily="34" charset="0"/>
              <a:buChar char="•"/>
            </a:pPr>
            <a:r>
              <a:rPr lang="en-US" sz="1600" dirty="0" err="1">
                <a:solidFill>
                  <a:srgbClr val="FFDC47"/>
                </a:solidFill>
              </a:rPr>
              <a:t>Scikit</a:t>
            </a:r>
            <a:r>
              <a:rPr lang="en-US" sz="1600" dirty="0">
                <a:solidFill>
                  <a:srgbClr val="FFDC47"/>
                </a:solidFill>
              </a:rPr>
              <a:t>-learn</a:t>
            </a:r>
            <a:r>
              <a:rPr lang="en-US" sz="1600" dirty="0">
                <a:solidFill>
                  <a:schemeClr val="bg1"/>
                </a:solidFill>
              </a:rPr>
              <a:t> : 0.22.1</a:t>
            </a:r>
          </a:p>
          <a:p>
            <a:pPr marL="285750" indent="-285750">
              <a:buFont typeface="Arial" panose="020B0604020202020204" pitchFamily="34" charset="0"/>
              <a:buChar char="•"/>
            </a:pPr>
            <a:r>
              <a:rPr lang="en-US" sz="1600" dirty="0">
                <a:solidFill>
                  <a:schemeClr val="bg1"/>
                </a:solidFill>
              </a:rPr>
              <a:t>Seaborn: 0.9.0</a:t>
            </a:r>
          </a:p>
          <a:p>
            <a:pPr marL="285750" indent="-285750">
              <a:buFont typeface="Arial" panose="020B0604020202020204" pitchFamily="34" charset="0"/>
              <a:buChar char="•"/>
            </a:pPr>
            <a:r>
              <a:rPr lang="en-US" sz="1600" dirty="0">
                <a:solidFill>
                  <a:srgbClr val="FFDC47"/>
                </a:solidFill>
              </a:rPr>
              <a:t>TensorFlow</a:t>
            </a:r>
            <a:r>
              <a:rPr lang="en-US" sz="1600" dirty="0">
                <a:solidFill>
                  <a:schemeClr val="bg1"/>
                </a:solidFill>
              </a:rPr>
              <a:t>: 2.0.0</a:t>
            </a:r>
          </a:p>
          <a:p>
            <a:pPr marL="285750" indent="-285750">
              <a:buFont typeface="Arial" panose="020B0604020202020204" pitchFamily="34" charset="0"/>
              <a:buChar char="•"/>
            </a:pPr>
            <a:r>
              <a:rPr lang="en-US" sz="1600" dirty="0">
                <a:solidFill>
                  <a:schemeClr val="bg1"/>
                </a:solidFill>
              </a:rPr>
              <a:t>Imbalanced Learn: 0.5.0</a:t>
            </a:r>
          </a:p>
          <a:p>
            <a:pPr marL="285750" indent="-285750">
              <a:buFont typeface="Arial" panose="020B0604020202020204" pitchFamily="34" charset="0"/>
              <a:buChar char="•"/>
            </a:pPr>
            <a:r>
              <a:rPr lang="en-US" sz="1600" dirty="0" err="1">
                <a:solidFill>
                  <a:schemeClr val="bg1"/>
                </a:solidFill>
              </a:rPr>
              <a:t>Distython</a:t>
            </a:r>
            <a:r>
              <a:rPr lang="en-US" sz="1600" dirty="0">
                <a:solidFill>
                  <a:schemeClr val="bg1"/>
                </a:solidFill>
              </a:rPr>
              <a:t>: 0.0.3</a:t>
            </a:r>
          </a:p>
          <a:p>
            <a:pPr marL="285750" indent="-285750">
              <a:buFont typeface="Arial" panose="020B0604020202020204" pitchFamily="34" charset="0"/>
              <a:buChar char="•"/>
            </a:pPr>
            <a:endParaRPr lang="en-US" sz="1600" dirty="0">
              <a:solidFill>
                <a:schemeClr val="bg1"/>
              </a:solidFill>
            </a:endParaRPr>
          </a:p>
        </p:txBody>
      </p:sp>
      <p:sp>
        <p:nvSpPr>
          <p:cNvPr id="12" name="TextBox 11">
            <a:extLst>
              <a:ext uri="{FF2B5EF4-FFF2-40B4-BE49-F238E27FC236}">
                <a16:creationId xmlns:a16="http://schemas.microsoft.com/office/drawing/2014/main" id="{E15B0CB1-E033-4603-8F90-EBD0A44CF69E}"/>
              </a:ext>
            </a:extLst>
          </p:cNvPr>
          <p:cNvSpPr txBox="1"/>
          <p:nvPr/>
        </p:nvSpPr>
        <p:spPr>
          <a:xfrm>
            <a:off x="3537740" y="1013561"/>
            <a:ext cx="8222318" cy="1015663"/>
          </a:xfrm>
          <a:prstGeom prst="rect">
            <a:avLst/>
          </a:prstGeom>
          <a:noFill/>
        </p:spPr>
        <p:txBody>
          <a:bodyPr wrap="square" rtlCol="0">
            <a:spAutoFit/>
          </a:bodyPr>
          <a:lstStyle/>
          <a:p>
            <a:r>
              <a:rPr lang="en-US" sz="3000" dirty="0">
                <a:solidFill>
                  <a:schemeClr val="bg1"/>
                </a:solidFill>
              </a:rPr>
              <a:t>Results: Better survival prediction results than previous methodology</a:t>
            </a:r>
          </a:p>
        </p:txBody>
      </p:sp>
      <p:pic>
        <p:nvPicPr>
          <p:cNvPr id="6" name="Picture 5">
            <a:extLst>
              <a:ext uri="{FF2B5EF4-FFF2-40B4-BE49-F238E27FC236}">
                <a16:creationId xmlns:a16="http://schemas.microsoft.com/office/drawing/2014/main" id="{60712DCA-9CDD-49B2-9DED-72594259DCED}"/>
              </a:ext>
            </a:extLst>
          </p:cNvPr>
          <p:cNvPicPr>
            <a:picLocks noChangeAspect="1"/>
          </p:cNvPicPr>
          <p:nvPr/>
        </p:nvPicPr>
        <p:blipFill rotWithShape="1">
          <a:blip r:embed="rId5"/>
          <a:srcRect t="17102"/>
          <a:stretch/>
        </p:blipFill>
        <p:spPr>
          <a:xfrm>
            <a:off x="7769997" y="1979812"/>
            <a:ext cx="3448496" cy="824573"/>
          </a:xfrm>
          <a:prstGeom prst="rect">
            <a:avLst/>
          </a:prstGeom>
        </p:spPr>
      </p:pic>
      <p:sp>
        <p:nvSpPr>
          <p:cNvPr id="8" name="TextBox 7">
            <a:extLst>
              <a:ext uri="{FF2B5EF4-FFF2-40B4-BE49-F238E27FC236}">
                <a16:creationId xmlns:a16="http://schemas.microsoft.com/office/drawing/2014/main" id="{AD014AE3-ACBC-4C2A-894F-AFE531E30B32}"/>
              </a:ext>
            </a:extLst>
          </p:cNvPr>
          <p:cNvSpPr txBox="1"/>
          <p:nvPr/>
        </p:nvSpPr>
        <p:spPr>
          <a:xfrm>
            <a:off x="2953682" y="1013561"/>
            <a:ext cx="2162628" cy="553998"/>
          </a:xfrm>
          <a:prstGeom prst="rect">
            <a:avLst/>
          </a:prstGeom>
          <a:noFill/>
        </p:spPr>
        <p:txBody>
          <a:bodyPr wrap="square" rtlCol="0">
            <a:spAutoFit/>
          </a:bodyPr>
          <a:lstStyle/>
          <a:p>
            <a:r>
              <a:rPr lang="en-US" sz="3000" dirty="0">
                <a:solidFill>
                  <a:schemeClr val="bg1"/>
                </a:solidFill>
              </a:rPr>
              <a:t>My Results:</a:t>
            </a:r>
          </a:p>
        </p:txBody>
      </p:sp>
      <p:pic>
        <p:nvPicPr>
          <p:cNvPr id="4" name="Picture 3">
            <a:extLst>
              <a:ext uri="{FF2B5EF4-FFF2-40B4-BE49-F238E27FC236}">
                <a16:creationId xmlns:a16="http://schemas.microsoft.com/office/drawing/2014/main" id="{7D6E5955-B4AE-4010-8408-C860FC10256F}"/>
              </a:ext>
            </a:extLst>
          </p:cNvPr>
          <p:cNvPicPr>
            <a:picLocks noChangeAspect="1"/>
          </p:cNvPicPr>
          <p:nvPr/>
        </p:nvPicPr>
        <p:blipFill>
          <a:blip r:embed="rId6"/>
          <a:stretch>
            <a:fillRect/>
          </a:stretch>
        </p:blipFill>
        <p:spPr>
          <a:xfrm>
            <a:off x="3340030" y="2754973"/>
            <a:ext cx="7984636" cy="1296466"/>
          </a:xfrm>
          <a:prstGeom prst="rect">
            <a:avLst/>
          </a:prstGeom>
        </p:spPr>
      </p:pic>
      <p:pic>
        <p:nvPicPr>
          <p:cNvPr id="9" name="Picture 8">
            <a:extLst>
              <a:ext uri="{FF2B5EF4-FFF2-40B4-BE49-F238E27FC236}">
                <a16:creationId xmlns:a16="http://schemas.microsoft.com/office/drawing/2014/main" id="{728A77B3-60A6-4898-A9E9-9632A9550B38}"/>
              </a:ext>
            </a:extLst>
          </p:cNvPr>
          <p:cNvPicPr>
            <a:picLocks noChangeAspect="1"/>
          </p:cNvPicPr>
          <p:nvPr/>
        </p:nvPicPr>
        <p:blipFill>
          <a:blip r:embed="rId7"/>
          <a:stretch>
            <a:fillRect/>
          </a:stretch>
        </p:blipFill>
        <p:spPr>
          <a:xfrm>
            <a:off x="3340029" y="4263390"/>
            <a:ext cx="3073794" cy="591638"/>
          </a:xfrm>
          <a:prstGeom prst="rect">
            <a:avLst/>
          </a:prstGeom>
        </p:spPr>
      </p:pic>
      <p:pic>
        <p:nvPicPr>
          <p:cNvPr id="11" name="Picture 10">
            <a:extLst>
              <a:ext uri="{FF2B5EF4-FFF2-40B4-BE49-F238E27FC236}">
                <a16:creationId xmlns:a16="http://schemas.microsoft.com/office/drawing/2014/main" id="{4B6B97EB-C3D4-40C5-A1D1-61AD337BD6A6}"/>
              </a:ext>
            </a:extLst>
          </p:cNvPr>
          <p:cNvPicPr>
            <a:picLocks noChangeAspect="1"/>
          </p:cNvPicPr>
          <p:nvPr/>
        </p:nvPicPr>
        <p:blipFill>
          <a:blip r:embed="rId8"/>
          <a:stretch>
            <a:fillRect/>
          </a:stretch>
        </p:blipFill>
        <p:spPr>
          <a:xfrm>
            <a:off x="7880595" y="4281404"/>
            <a:ext cx="704606" cy="515743"/>
          </a:xfrm>
          <a:prstGeom prst="rect">
            <a:avLst/>
          </a:prstGeom>
        </p:spPr>
      </p:pic>
      <p:pic>
        <p:nvPicPr>
          <p:cNvPr id="14" name="Picture 13">
            <a:extLst>
              <a:ext uri="{FF2B5EF4-FFF2-40B4-BE49-F238E27FC236}">
                <a16:creationId xmlns:a16="http://schemas.microsoft.com/office/drawing/2014/main" id="{31413CEE-E9D7-455A-A085-8B82309FEF5C}"/>
              </a:ext>
            </a:extLst>
          </p:cNvPr>
          <p:cNvPicPr>
            <a:picLocks noChangeAspect="1"/>
          </p:cNvPicPr>
          <p:nvPr/>
        </p:nvPicPr>
        <p:blipFill>
          <a:blip r:embed="rId9"/>
          <a:stretch>
            <a:fillRect/>
          </a:stretch>
        </p:blipFill>
        <p:spPr>
          <a:xfrm>
            <a:off x="10418494" y="4233882"/>
            <a:ext cx="799998" cy="563265"/>
          </a:xfrm>
          <a:prstGeom prst="rect">
            <a:avLst/>
          </a:prstGeom>
        </p:spPr>
      </p:pic>
      <p:pic>
        <p:nvPicPr>
          <p:cNvPr id="15" name="Picture 14">
            <a:extLst>
              <a:ext uri="{FF2B5EF4-FFF2-40B4-BE49-F238E27FC236}">
                <a16:creationId xmlns:a16="http://schemas.microsoft.com/office/drawing/2014/main" id="{68E2BE35-97C2-4984-A23B-EF36A3BA36AD}"/>
              </a:ext>
            </a:extLst>
          </p:cNvPr>
          <p:cNvPicPr>
            <a:picLocks noChangeAspect="1"/>
          </p:cNvPicPr>
          <p:nvPr/>
        </p:nvPicPr>
        <p:blipFill>
          <a:blip r:embed="rId10"/>
          <a:stretch>
            <a:fillRect/>
          </a:stretch>
        </p:blipFill>
        <p:spPr>
          <a:xfrm>
            <a:off x="9167510" y="4269490"/>
            <a:ext cx="799998" cy="527657"/>
          </a:xfrm>
          <a:prstGeom prst="rect">
            <a:avLst/>
          </a:prstGeom>
        </p:spPr>
      </p:pic>
      <p:sp>
        <p:nvSpPr>
          <p:cNvPr id="19" name="Rectangle 18">
            <a:extLst>
              <a:ext uri="{FF2B5EF4-FFF2-40B4-BE49-F238E27FC236}">
                <a16:creationId xmlns:a16="http://schemas.microsoft.com/office/drawing/2014/main" id="{83D9E964-D2CF-4C9F-9FA7-E9E406E7DA36}"/>
              </a:ext>
            </a:extLst>
          </p:cNvPr>
          <p:cNvSpPr/>
          <p:nvPr/>
        </p:nvSpPr>
        <p:spPr>
          <a:xfrm>
            <a:off x="3340029" y="3596001"/>
            <a:ext cx="7984636" cy="455438"/>
          </a:xfrm>
          <a:prstGeom prst="rect">
            <a:avLst/>
          </a:prstGeom>
          <a:solidFill>
            <a:srgbClr val="FFFF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7028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15">
            <a:extLst>
              <a:ext uri="{FF2B5EF4-FFF2-40B4-BE49-F238E27FC236}">
                <a16:creationId xmlns:a16="http://schemas.microsoft.com/office/drawing/2014/main" id="{33EC593A-CF28-4E7B-B5C9-385733107E6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sharpenSoften amount="-33000"/>
                    </a14:imgEffect>
                    <a14:imgEffect>
                      <a14:colorTemperature colorTemp="5278"/>
                    </a14:imgEffect>
                    <a14:imgEffect>
                      <a14:saturation sat="41000"/>
                    </a14:imgEffect>
                    <a14:imgEffect>
                      <a14:brightnessContrast bright="-51000" contrast="46000"/>
                    </a14:imgEffect>
                  </a14:imgLayer>
                </a14:imgProps>
              </a:ext>
            </a:extLst>
          </a:blip>
          <a:srcRect l="13333" r="-1" b="-1"/>
          <a:stretch/>
        </p:blipFill>
        <p:spPr>
          <a:xfrm>
            <a:off x="0" y="10"/>
            <a:ext cx="12192000" cy="6857990"/>
          </a:xfrm>
          <a:prstGeom prst="rect">
            <a:avLst/>
          </a:prstGeom>
        </p:spPr>
      </p:pic>
      <p:sp>
        <p:nvSpPr>
          <p:cNvPr id="59" name="TextBox 58">
            <a:extLst>
              <a:ext uri="{FF2B5EF4-FFF2-40B4-BE49-F238E27FC236}">
                <a16:creationId xmlns:a16="http://schemas.microsoft.com/office/drawing/2014/main" id="{D4B614F5-3B99-49DC-A1E3-B6642B2368C4}"/>
              </a:ext>
            </a:extLst>
          </p:cNvPr>
          <p:cNvSpPr txBox="1"/>
          <p:nvPr/>
        </p:nvSpPr>
        <p:spPr>
          <a:xfrm>
            <a:off x="-172712" y="36370"/>
            <a:ext cx="2396002" cy="477054"/>
          </a:xfrm>
          <a:prstGeom prst="rect">
            <a:avLst/>
          </a:prstGeom>
          <a:noFill/>
        </p:spPr>
        <p:txBody>
          <a:bodyPr wrap="square" rtlCol="0">
            <a:spAutoFit/>
          </a:bodyPr>
          <a:lstStyle/>
          <a:p>
            <a:pPr algn="ctr"/>
            <a:r>
              <a:rPr lang="en-US" sz="2500" dirty="0">
                <a:solidFill>
                  <a:schemeClr val="bg1"/>
                </a:solidFill>
              </a:rPr>
              <a:t>March 6</a:t>
            </a:r>
          </a:p>
        </p:txBody>
      </p:sp>
      <p:sp>
        <p:nvSpPr>
          <p:cNvPr id="60" name="TextBox 59">
            <a:extLst>
              <a:ext uri="{FF2B5EF4-FFF2-40B4-BE49-F238E27FC236}">
                <a16:creationId xmlns:a16="http://schemas.microsoft.com/office/drawing/2014/main" id="{A3FCAE66-3FCD-4228-997E-7D4B3F8DE00E}"/>
              </a:ext>
            </a:extLst>
          </p:cNvPr>
          <p:cNvSpPr txBox="1"/>
          <p:nvPr/>
        </p:nvSpPr>
        <p:spPr>
          <a:xfrm>
            <a:off x="1627262" y="47911"/>
            <a:ext cx="2370340" cy="477054"/>
          </a:xfrm>
          <a:prstGeom prst="rect">
            <a:avLst/>
          </a:prstGeom>
          <a:noFill/>
        </p:spPr>
        <p:txBody>
          <a:bodyPr wrap="square" rtlCol="0">
            <a:spAutoFit/>
          </a:bodyPr>
          <a:lstStyle/>
          <a:p>
            <a:pPr algn="ctr"/>
            <a:r>
              <a:rPr lang="en-US" sz="2500" dirty="0">
                <a:solidFill>
                  <a:schemeClr val="bg1"/>
                </a:solidFill>
              </a:rPr>
              <a:t>March 11</a:t>
            </a:r>
          </a:p>
        </p:txBody>
      </p:sp>
      <p:sp>
        <p:nvSpPr>
          <p:cNvPr id="5" name="TextBox 4">
            <a:extLst>
              <a:ext uri="{FF2B5EF4-FFF2-40B4-BE49-F238E27FC236}">
                <a16:creationId xmlns:a16="http://schemas.microsoft.com/office/drawing/2014/main" id="{D8E8FD37-446A-49E1-993B-B697C5F5ADC0}"/>
              </a:ext>
            </a:extLst>
          </p:cNvPr>
          <p:cNvSpPr txBox="1"/>
          <p:nvPr/>
        </p:nvSpPr>
        <p:spPr>
          <a:xfrm>
            <a:off x="386397" y="365220"/>
            <a:ext cx="3142318" cy="553998"/>
          </a:xfrm>
          <a:prstGeom prst="rect">
            <a:avLst/>
          </a:prstGeom>
          <a:noFill/>
        </p:spPr>
        <p:txBody>
          <a:bodyPr wrap="square" rtlCol="0">
            <a:spAutoFit/>
          </a:bodyPr>
          <a:lstStyle/>
          <a:p>
            <a:r>
              <a:rPr lang="en-US" sz="3000" dirty="0">
                <a:solidFill>
                  <a:srgbClr val="FFDC47"/>
                </a:solidFill>
              </a:rPr>
              <a:t>Paper</a:t>
            </a:r>
          </a:p>
        </p:txBody>
      </p:sp>
      <p:sp>
        <p:nvSpPr>
          <p:cNvPr id="2" name="TextBox 1">
            <a:extLst>
              <a:ext uri="{FF2B5EF4-FFF2-40B4-BE49-F238E27FC236}">
                <a16:creationId xmlns:a16="http://schemas.microsoft.com/office/drawing/2014/main" id="{A36B424B-D97C-490F-8C1B-6CE52EACE774}"/>
              </a:ext>
            </a:extLst>
          </p:cNvPr>
          <p:cNvSpPr txBox="1"/>
          <p:nvPr/>
        </p:nvSpPr>
        <p:spPr>
          <a:xfrm>
            <a:off x="1768870" y="23298"/>
            <a:ext cx="510540" cy="477054"/>
          </a:xfrm>
          <a:prstGeom prst="rect">
            <a:avLst/>
          </a:prstGeom>
          <a:noFill/>
        </p:spPr>
        <p:txBody>
          <a:bodyPr wrap="square" rtlCol="0">
            <a:spAutoFit/>
          </a:bodyPr>
          <a:lstStyle/>
          <a:p>
            <a:r>
              <a:rPr lang="en-US" sz="2500" dirty="0">
                <a:solidFill>
                  <a:schemeClr val="bg1"/>
                </a:solidFill>
              </a:rPr>
              <a:t>-</a:t>
            </a:r>
          </a:p>
        </p:txBody>
      </p:sp>
      <p:pic>
        <p:nvPicPr>
          <p:cNvPr id="7" name="Picture 6">
            <a:extLst>
              <a:ext uri="{FF2B5EF4-FFF2-40B4-BE49-F238E27FC236}">
                <a16:creationId xmlns:a16="http://schemas.microsoft.com/office/drawing/2014/main" id="{5E27A179-BB60-4238-AE86-1376A6E7C6A9}"/>
              </a:ext>
            </a:extLst>
          </p:cNvPr>
          <p:cNvPicPr>
            <a:picLocks noChangeAspect="1"/>
          </p:cNvPicPr>
          <p:nvPr/>
        </p:nvPicPr>
        <p:blipFill>
          <a:blip r:embed="rId5"/>
          <a:stretch>
            <a:fillRect/>
          </a:stretch>
        </p:blipFill>
        <p:spPr>
          <a:xfrm>
            <a:off x="4232938" y="286438"/>
            <a:ext cx="4829210" cy="6415134"/>
          </a:xfrm>
          <a:prstGeom prst="rect">
            <a:avLst/>
          </a:prstGeom>
        </p:spPr>
      </p:pic>
    </p:spTree>
    <p:extLst>
      <p:ext uri="{BB962C8B-B14F-4D97-AF65-F5344CB8AC3E}">
        <p14:creationId xmlns:p14="http://schemas.microsoft.com/office/powerpoint/2010/main" val="246127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1D65-36B1-4555-BEED-8D4F5BB977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CD3902-98D0-449C-9A1C-050A5E6A8118}"/>
              </a:ext>
            </a:extLst>
          </p:cNvPr>
          <p:cNvSpPr>
            <a:spLocks noGrp="1"/>
          </p:cNvSpPr>
          <p:nvPr>
            <p:ph idx="1"/>
          </p:nvPr>
        </p:nvSpPr>
        <p:spPr/>
        <p:txBody>
          <a:bodyPr/>
          <a:lstStyle/>
          <a:p>
            <a:endParaRPr lang="en-US"/>
          </a:p>
        </p:txBody>
      </p:sp>
      <p:pic>
        <p:nvPicPr>
          <p:cNvPr id="4" name="Content Placeholder 5">
            <a:extLst>
              <a:ext uri="{FF2B5EF4-FFF2-40B4-BE49-F238E27FC236}">
                <a16:creationId xmlns:a16="http://schemas.microsoft.com/office/drawing/2014/main" id="{FC86E49B-7A76-4E0F-82A8-CF0635E860AA}"/>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saturation sat="122000"/>
                    </a14:imgEffect>
                  </a14:imgLayer>
                </a14:imgProps>
              </a:ext>
            </a:extLst>
          </a:blip>
          <a:srcRect t="16234" r="1" b="37923"/>
          <a:stretch/>
        </p:blipFill>
        <p:spPr>
          <a:xfrm>
            <a:off x="-645866" y="10"/>
            <a:ext cx="12837866" cy="6857990"/>
          </a:xfrm>
          <a:prstGeom prst="rect">
            <a:avLst/>
          </a:prstGeom>
        </p:spPr>
      </p:pic>
      <p:sp>
        <p:nvSpPr>
          <p:cNvPr id="5" name="TextBox 4">
            <a:extLst>
              <a:ext uri="{FF2B5EF4-FFF2-40B4-BE49-F238E27FC236}">
                <a16:creationId xmlns:a16="http://schemas.microsoft.com/office/drawing/2014/main" id="{E76D4770-3264-4762-B520-B8F368E9891B}"/>
              </a:ext>
            </a:extLst>
          </p:cNvPr>
          <p:cNvSpPr txBox="1"/>
          <p:nvPr/>
        </p:nvSpPr>
        <p:spPr>
          <a:xfrm>
            <a:off x="4152345" y="-66067"/>
            <a:ext cx="5569181" cy="784830"/>
          </a:xfrm>
          <a:prstGeom prst="rect">
            <a:avLst/>
          </a:prstGeom>
          <a:noFill/>
        </p:spPr>
        <p:txBody>
          <a:bodyPr wrap="square" rtlCol="0">
            <a:spAutoFit/>
          </a:bodyPr>
          <a:lstStyle/>
          <a:p>
            <a:r>
              <a:rPr lang="en-US" sz="4500" dirty="0">
                <a:solidFill>
                  <a:schemeClr val="bg1"/>
                </a:solidFill>
              </a:rPr>
              <a:t>Who am I?</a:t>
            </a:r>
          </a:p>
        </p:txBody>
      </p:sp>
      <p:cxnSp>
        <p:nvCxnSpPr>
          <p:cNvPr id="8" name="Straight Connector 7">
            <a:extLst>
              <a:ext uri="{FF2B5EF4-FFF2-40B4-BE49-F238E27FC236}">
                <a16:creationId xmlns:a16="http://schemas.microsoft.com/office/drawing/2014/main" id="{D18358C9-4AF8-4364-8B94-12893F00C852}"/>
              </a:ext>
            </a:extLst>
          </p:cNvPr>
          <p:cNvCxnSpPr>
            <a:cxnSpLocks/>
          </p:cNvCxnSpPr>
          <p:nvPr/>
        </p:nvCxnSpPr>
        <p:spPr>
          <a:xfrm flipV="1">
            <a:off x="5119172" y="1547551"/>
            <a:ext cx="997268" cy="62340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1DF7ACF-F253-4E24-991F-00BB870452EA}"/>
              </a:ext>
            </a:extLst>
          </p:cNvPr>
          <p:cNvCxnSpPr>
            <a:cxnSpLocks/>
          </p:cNvCxnSpPr>
          <p:nvPr/>
        </p:nvCxnSpPr>
        <p:spPr>
          <a:xfrm flipV="1">
            <a:off x="6112151" y="1547156"/>
            <a:ext cx="1307088"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30A1450-3002-4D67-BDC7-D29160E28ACE}"/>
              </a:ext>
            </a:extLst>
          </p:cNvPr>
          <p:cNvCxnSpPr>
            <a:cxnSpLocks/>
          </p:cNvCxnSpPr>
          <p:nvPr/>
        </p:nvCxnSpPr>
        <p:spPr>
          <a:xfrm>
            <a:off x="5164986" y="5311836"/>
            <a:ext cx="947165" cy="5876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14E09C-F4FB-4EE7-B666-AB97C172E56E}"/>
              </a:ext>
            </a:extLst>
          </p:cNvPr>
          <p:cNvCxnSpPr>
            <a:cxnSpLocks/>
          </p:cNvCxnSpPr>
          <p:nvPr/>
        </p:nvCxnSpPr>
        <p:spPr>
          <a:xfrm flipV="1">
            <a:off x="6109365" y="5899517"/>
            <a:ext cx="1307088"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9E9C4F-16D3-4604-A716-246844F622F4}"/>
              </a:ext>
            </a:extLst>
          </p:cNvPr>
          <p:cNvCxnSpPr>
            <a:cxnSpLocks/>
          </p:cNvCxnSpPr>
          <p:nvPr/>
        </p:nvCxnSpPr>
        <p:spPr>
          <a:xfrm>
            <a:off x="5208637" y="3731354"/>
            <a:ext cx="2207816" cy="48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E2A85A3-09A3-472A-B575-C4C48F9C86A1}"/>
              </a:ext>
            </a:extLst>
          </p:cNvPr>
          <p:cNvSpPr txBox="1"/>
          <p:nvPr/>
        </p:nvSpPr>
        <p:spPr>
          <a:xfrm>
            <a:off x="4152344" y="458858"/>
            <a:ext cx="5569181" cy="630942"/>
          </a:xfrm>
          <a:prstGeom prst="rect">
            <a:avLst/>
          </a:prstGeom>
          <a:noFill/>
        </p:spPr>
        <p:txBody>
          <a:bodyPr wrap="square" rtlCol="0">
            <a:spAutoFit/>
          </a:bodyPr>
          <a:lstStyle/>
          <a:p>
            <a:r>
              <a:rPr lang="en-US" sz="3500" dirty="0">
                <a:solidFill>
                  <a:srgbClr val="FFDC47"/>
                </a:solidFill>
              </a:rPr>
              <a:t>I am a</a:t>
            </a:r>
          </a:p>
        </p:txBody>
      </p:sp>
      <p:sp>
        <p:nvSpPr>
          <p:cNvPr id="32" name="TextBox 31">
            <a:extLst>
              <a:ext uri="{FF2B5EF4-FFF2-40B4-BE49-F238E27FC236}">
                <a16:creationId xmlns:a16="http://schemas.microsoft.com/office/drawing/2014/main" id="{813AA95A-732F-4329-BB15-F161653344D5}"/>
              </a:ext>
            </a:extLst>
          </p:cNvPr>
          <p:cNvSpPr txBox="1"/>
          <p:nvPr/>
        </p:nvSpPr>
        <p:spPr>
          <a:xfrm>
            <a:off x="6694184" y="1250116"/>
            <a:ext cx="5569181" cy="553998"/>
          </a:xfrm>
          <a:prstGeom prst="rect">
            <a:avLst/>
          </a:prstGeom>
          <a:noFill/>
        </p:spPr>
        <p:txBody>
          <a:bodyPr wrap="square" rtlCol="0">
            <a:spAutoFit/>
          </a:bodyPr>
          <a:lstStyle/>
          <a:p>
            <a:pPr algn="ctr"/>
            <a:r>
              <a:rPr lang="en-US" sz="3000" dirty="0">
                <a:solidFill>
                  <a:schemeClr val="bg1"/>
                </a:solidFill>
              </a:rPr>
              <a:t>recent college graduate</a:t>
            </a:r>
          </a:p>
        </p:txBody>
      </p:sp>
      <p:sp>
        <p:nvSpPr>
          <p:cNvPr id="34" name="TextBox 33">
            <a:extLst>
              <a:ext uri="{FF2B5EF4-FFF2-40B4-BE49-F238E27FC236}">
                <a16:creationId xmlns:a16="http://schemas.microsoft.com/office/drawing/2014/main" id="{C8223CB8-074B-4FF3-828C-CC09F2D63546}"/>
              </a:ext>
            </a:extLst>
          </p:cNvPr>
          <p:cNvSpPr txBox="1"/>
          <p:nvPr/>
        </p:nvSpPr>
        <p:spPr>
          <a:xfrm>
            <a:off x="6687009" y="3381774"/>
            <a:ext cx="5569181" cy="553998"/>
          </a:xfrm>
          <a:prstGeom prst="rect">
            <a:avLst/>
          </a:prstGeom>
          <a:noFill/>
        </p:spPr>
        <p:txBody>
          <a:bodyPr wrap="square" rtlCol="0">
            <a:spAutoFit/>
          </a:bodyPr>
          <a:lstStyle/>
          <a:p>
            <a:pPr algn="ctr"/>
            <a:r>
              <a:rPr lang="en-US" sz="3000" dirty="0">
                <a:solidFill>
                  <a:schemeClr val="bg1"/>
                </a:solidFill>
              </a:rPr>
              <a:t>python programmer</a:t>
            </a:r>
          </a:p>
        </p:txBody>
      </p:sp>
      <p:sp>
        <p:nvSpPr>
          <p:cNvPr id="35" name="TextBox 34">
            <a:extLst>
              <a:ext uri="{FF2B5EF4-FFF2-40B4-BE49-F238E27FC236}">
                <a16:creationId xmlns:a16="http://schemas.microsoft.com/office/drawing/2014/main" id="{EC2E1B43-3F3B-4E16-A0E4-47C026E150BB}"/>
              </a:ext>
            </a:extLst>
          </p:cNvPr>
          <p:cNvSpPr txBox="1"/>
          <p:nvPr/>
        </p:nvSpPr>
        <p:spPr>
          <a:xfrm>
            <a:off x="6684686" y="5610997"/>
            <a:ext cx="5569181" cy="553998"/>
          </a:xfrm>
          <a:prstGeom prst="rect">
            <a:avLst/>
          </a:prstGeom>
          <a:noFill/>
        </p:spPr>
        <p:txBody>
          <a:bodyPr wrap="square" rtlCol="0">
            <a:spAutoFit/>
          </a:bodyPr>
          <a:lstStyle/>
          <a:p>
            <a:pPr algn="ctr"/>
            <a:r>
              <a:rPr lang="en-US" sz="3000" dirty="0">
                <a:solidFill>
                  <a:schemeClr val="bg1"/>
                </a:solidFill>
              </a:rPr>
              <a:t>scientist at heart</a:t>
            </a:r>
          </a:p>
        </p:txBody>
      </p:sp>
      <p:sp>
        <p:nvSpPr>
          <p:cNvPr id="6" name="Rectangle 5">
            <a:extLst>
              <a:ext uri="{FF2B5EF4-FFF2-40B4-BE49-F238E27FC236}">
                <a16:creationId xmlns:a16="http://schemas.microsoft.com/office/drawing/2014/main" id="{1D54D0A4-47D8-4D80-8DAF-567B79C93B9E}"/>
              </a:ext>
            </a:extLst>
          </p:cNvPr>
          <p:cNvSpPr/>
          <p:nvPr/>
        </p:nvSpPr>
        <p:spPr>
          <a:xfrm>
            <a:off x="7414878" y="5170807"/>
            <a:ext cx="4108797" cy="149727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Rectangle 18">
            <a:extLst>
              <a:ext uri="{FF2B5EF4-FFF2-40B4-BE49-F238E27FC236}">
                <a16:creationId xmlns:a16="http://schemas.microsoft.com/office/drawing/2014/main" id="{2B1DD8DB-5E7C-45E2-993A-15CD99FA9213}"/>
              </a:ext>
            </a:extLst>
          </p:cNvPr>
          <p:cNvSpPr/>
          <p:nvPr/>
        </p:nvSpPr>
        <p:spPr>
          <a:xfrm>
            <a:off x="7417201" y="2994349"/>
            <a:ext cx="4108797" cy="149727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Rectangle 19">
            <a:extLst>
              <a:ext uri="{FF2B5EF4-FFF2-40B4-BE49-F238E27FC236}">
                <a16:creationId xmlns:a16="http://schemas.microsoft.com/office/drawing/2014/main" id="{DF760208-161E-43EF-B3CC-E620F471E87E}"/>
              </a:ext>
            </a:extLst>
          </p:cNvPr>
          <p:cNvSpPr/>
          <p:nvPr/>
        </p:nvSpPr>
        <p:spPr>
          <a:xfrm>
            <a:off x="7424376" y="832189"/>
            <a:ext cx="4108797" cy="149727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78395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0295DF-84FB-4B15-BECF-50E0C924C938}"/>
              </a:ext>
            </a:extLst>
          </p:cNvPr>
          <p:cNvPicPr>
            <a:picLocks noChangeAspect="1"/>
          </p:cNvPicPr>
          <p:nvPr/>
        </p:nvPicPr>
        <p:blipFill>
          <a:blip r:embed="rId3">
            <a:extLst>
              <a:ext uri="{BEBA8EAE-BF5A-486C-A8C5-ECC9F3942E4B}">
                <a14:imgProps xmlns:a14="http://schemas.microsoft.com/office/drawing/2010/main">
                  <a14:imgLayer r:embed="rId4">
                    <a14:imgEffect>
                      <a14:artisticMarker/>
                    </a14:imgEffect>
                    <a14:imgEffect>
                      <a14:colorTemperature colorTemp="9552"/>
                    </a14:imgEffect>
                    <a14:imgEffect>
                      <a14:saturation sat="314000"/>
                    </a14:imgEffect>
                  </a14:imgLayer>
                </a14:imgProps>
              </a:ext>
            </a:extLst>
          </a:blip>
          <a:stretch>
            <a:fillRect/>
          </a:stretch>
        </p:blipFill>
        <p:spPr>
          <a:xfrm>
            <a:off x="-1" y="-1"/>
            <a:ext cx="12205199" cy="6858001"/>
          </a:xfrm>
          <a:prstGeom prst="rect">
            <a:avLst/>
          </a:prstGeom>
        </p:spPr>
      </p:pic>
      <p:sp>
        <p:nvSpPr>
          <p:cNvPr id="24" name="TextBox 23">
            <a:extLst>
              <a:ext uri="{FF2B5EF4-FFF2-40B4-BE49-F238E27FC236}">
                <a16:creationId xmlns:a16="http://schemas.microsoft.com/office/drawing/2014/main" id="{8F59232C-B0CF-4D4B-87D0-C0B406CCBD54}"/>
              </a:ext>
            </a:extLst>
          </p:cNvPr>
          <p:cNvSpPr txBox="1"/>
          <p:nvPr/>
        </p:nvSpPr>
        <p:spPr>
          <a:xfrm>
            <a:off x="1463853" y="-1"/>
            <a:ext cx="5569181" cy="784830"/>
          </a:xfrm>
          <a:prstGeom prst="rect">
            <a:avLst/>
          </a:prstGeom>
          <a:noFill/>
        </p:spPr>
        <p:txBody>
          <a:bodyPr wrap="square" rtlCol="0">
            <a:spAutoFit/>
          </a:bodyPr>
          <a:lstStyle/>
          <a:p>
            <a:r>
              <a:rPr lang="en-US" sz="4500" dirty="0">
                <a:solidFill>
                  <a:schemeClr val="bg1"/>
                </a:solidFill>
              </a:rPr>
              <a:t>Projects</a:t>
            </a:r>
          </a:p>
        </p:txBody>
      </p:sp>
      <p:sp>
        <p:nvSpPr>
          <p:cNvPr id="26" name="TextBox 25">
            <a:extLst>
              <a:ext uri="{FF2B5EF4-FFF2-40B4-BE49-F238E27FC236}">
                <a16:creationId xmlns:a16="http://schemas.microsoft.com/office/drawing/2014/main" id="{F460BE5B-E5BC-4153-82BF-882F09A4D0B4}"/>
              </a:ext>
            </a:extLst>
          </p:cNvPr>
          <p:cNvSpPr txBox="1"/>
          <p:nvPr/>
        </p:nvSpPr>
        <p:spPr>
          <a:xfrm>
            <a:off x="1463852" y="603077"/>
            <a:ext cx="5569181" cy="553998"/>
          </a:xfrm>
          <a:prstGeom prst="rect">
            <a:avLst/>
          </a:prstGeom>
          <a:noFill/>
        </p:spPr>
        <p:txBody>
          <a:bodyPr wrap="square" rtlCol="0">
            <a:spAutoFit/>
          </a:bodyPr>
          <a:lstStyle/>
          <a:p>
            <a:r>
              <a:rPr lang="en-US" sz="3000" dirty="0">
                <a:solidFill>
                  <a:srgbClr val="FFDC47"/>
                </a:solidFill>
              </a:rPr>
              <a:t>What have I done?</a:t>
            </a:r>
          </a:p>
        </p:txBody>
      </p:sp>
      <p:cxnSp>
        <p:nvCxnSpPr>
          <p:cNvPr id="29" name="Straight Connector 28">
            <a:extLst>
              <a:ext uri="{FF2B5EF4-FFF2-40B4-BE49-F238E27FC236}">
                <a16:creationId xmlns:a16="http://schemas.microsoft.com/office/drawing/2014/main" id="{DA5E38B8-378E-41A6-826C-B7DA41D5C4DF}"/>
              </a:ext>
            </a:extLst>
          </p:cNvPr>
          <p:cNvCxnSpPr>
            <a:cxnSpLocks/>
          </p:cNvCxnSpPr>
          <p:nvPr/>
        </p:nvCxnSpPr>
        <p:spPr>
          <a:xfrm flipV="1">
            <a:off x="5895975" y="1875993"/>
            <a:ext cx="1066057" cy="9672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E27359-C591-4F04-BF1D-5A921277E806}"/>
              </a:ext>
            </a:extLst>
          </p:cNvPr>
          <p:cNvCxnSpPr>
            <a:cxnSpLocks/>
          </p:cNvCxnSpPr>
          <p:nvPr/>
        </p:nvCxnSpPr>
        <p:spPr>
          <a:xfrm flipV="1">
            <a:off x="6957743" y="1870416"/>
            <a:ext cx="627272" cy="78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580B47B-3C3C-4810-B074-DBF588E7E12B}"/>
              </a:ext>
            </a:extLst>
          </p:cNvPr>
          <p:cNvCxnSpPr>
            <a:cxnSpLocks/>
          </p:cNvCxnSpPr>
          <p:nvPr/>
        </p:nvCxnSpPr>
        <p:spPr>
          <a:xfrm>
            <a:off x="5895975" y="2843213"/>
            <a:ext cx="1201924" cy="23487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67A6EE6-309D-4C34-AC1E-9E0336AC7C8C}"/>
              </a:ext>
            </a:extLst>
          </p:cNvPr>
          <p:cNvCxnSpPr>
            <a:cxnSpLocks/>
          </p:cNvCxnSpPr>
          <p:nvPr/>
        </p:nvCxnSpPr>
        <p:spPr>
          <a:xfrm flipV="1">
            <a:off x="7097899" y="5191983"/>
            <a:ext cx="1044223"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5DBB743-E285-478E-A719-3EBB42209009}"/>
              </a:ext>
            </a:extLst>
          </p:cNvPr>
          <p:cNvCxnSpPr>
            <a:cxnSpLocks/>
          </p:cNvCxnSpPr>
          <p:nvPr/>
        </p:nvCxnSpPr>
        <p:spPr>
          <a:xfrm flipV="1">
            <a:off x="4459775" y="2843213"/>
            <a:ext cx="1436200" cy="9531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9B785B-B0B9-47FF-9595-1B0D034F7E70}"/>
              </a:ext>
            </a:extLst>
          </p:cNvPr>
          <p:cNvCxnSpPr>
            <a:cxnSpLocks/>
            <a:stCxn id="51" idx="3"/>
          </p:cNvCxnSpPr>
          <p:nvPr/>
        </p:nvCxnSpPr>
        <p:spPr>
          <a:xfrm>
            <a:off x="3838392" y="3796323"/>
            <a:ext cx="621383" cy="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D0CAE9F-8CF5-4B6D-B6B2-DD118699CF7A}"/>
              </a:ext>
            </a:extLst>
          </p:cNvPr>
          <p:cNvSpPr txBox="1"/>
          <p:nvPr/>
        </p:nvSpPr>
        <p:spPr>
          <a:xfrm>
            <a:off x="88238" y="3519324"/>
            <a:ext cx="3750154" cy="553998"/>
          </a:xfrm>
          <a:prstGeom prst="rect">
            <a:avLst/>
          </a:prstGeom>
          <a:noFill/>
          <a:ln>
            <a:solidFill>
              <a:schemeClr val="bg1"/>
            </a:solidFill>
          </a:ln>
        </p:spPr>
        <p:txBody>
          <a:bodyPr wrap="square" rtlCol="0">
            <a:spAutoFit/>
          </a:bodyPr>
          <a:lstStyle/>
          <a:p>
            <a:pPr algn="ctr"/>
            <a:r>
              <a:rPr lang="en-US" sz="3000" dirty="0">
                <a:solidFill>
                  <a:schemeClr val="bg1"/>
                </a:solidFill>
              </a:rPr>
              <a:t>Makeover Monday</a:t>
            </a:r>
          </a:p>
        </p:txBody>
      </p:sp>
      <p:sp>
        <p:nvSpPr>
          <p:cNvPr id="52" name="TextBox 51">
            <a:extLst>
              <a:ext uri="{FF2B5EF4-FFF2-40B4-BE49-F238E27FC236}">
                <a16:creationId xmlns:a16="http://schemas.microsoft.com/office/drawing/2014/main" id="{0ED185D5-9445-4C18-9B15-3F2CF5E3210C}"/>
              </a:ext>
            </a:extLst>
          </p:cNvPr>
          <p:cNvSpPr txBox="1"/>
          <p:nvPr/>
        </p:nvSpPr>
        <p:spPr>
          <a:xfrm>
            <a:off x="7585015" y="1593417"/>
            <a:ext cx="4107506" cy="553998"/>
          </a:xfrm>
          <a:prstGeom prst="rect">
            <a:avLst/>
          </a:prstGeom>
          <a:noFill/>
          <a:ln>
            <a:solidFill>
              <a:schemeClr val="bg1">
                <a:lumMod val="95000"/>
              </a:schemeClr>
            </a:solidFill>
          </a:ln>
        </p:spPr>
        <p:txBody>
          <a:bodyPr wrap="square" rtlCol="0">
            <a:spAutoFit/>
          </a:bodyPr>
          <a:lstStyle/>
          <a:p>
            <a:pPr algn="ctr"/>
            <a:r>
              <a:rPr lang="en-US" sz="3000" dirty="0">
                <a:solidFill>
                  <a:schemeClr val="bg1"/>
                </a:solidFill>
              </a:rPr>
              <a:t>Student Analysis</a:t>
            </a:r>
          </a:p>
        </p:txBody>
      </p:sp>
      <p:sp>
        <p:nvSpPr>
          <p:cNvPr id="54" name="TextBox 53">
            <a:extLst>
              <a:ext uri="{FF2B5EF4-FFF2-40B4-BE49-F238E27FC236}">
                <a16:creationId xmlns:a16="http://schemas.microsoft.com/office/drawing/2014/main" id="{2D825C96-1CB9-4589-8608-675F91CE53EB}"/>
              </a:ext>
            </a:extLst>
          </p:cNvPr>
          <p:cNvSpPr txBox="1"/>
          <p:nvPr/>
        </p:nvSpPr>
        <p:spPr>
          <a:xfrm>
            <a:off x="8142122" y="4914984"/>
            <a:ext cx="3363797" cy="553998"/>
          </a:xfrm>
          <a:prstGeom prst="rect">
            <a:avLst/>
          </a:prstGeom>
          <a:noFill/>
          <a:ln>
            <a:solidFill>
              <a:schemeClr val="bg1"/>
            </a:solidFill>
          </a:ln>
        </p:spPr>
        <p:txBody>
          <a:bodyPr wrap="square" rtlCol="0">
            <a:spAutoFit/>
          </a:bodyPr>
          <a:lstStyle/>
          <a:p>
            <a:pPr algn="ctr"/>
            <a:r>
              <a:rPr lang="en-US" sz="3000" dirty="0">
                <a:solidFill>
                  <a:schemeClr val="bg1"/>
                </a:solidFill>
              </a:rPr>
              <a:t>Machine Learning</a:t>
            </a:r>
          </a:p>
        </p:txBody>
      </p:sp>
      <p:sp>
        <p:nvSpPr>
          <p:cNvPr id="18" name="Rectangle 17">
            <a:extLst>
              <a:ext uri="{FF2B5EF4-FFF2-40B4-BE49-F238E27FC236}">
                <a16:creationId xmlns:a16="http://schemas.microsoft.com/office/drawing/2014/main" id="{A75CCF0E-45F8-477C-AC21-66069C638BD7}"/>
              </a:ext>
            </a:extLst>
          </p:cNvPr>
          <p:cNvSpPr/>
          <p:nvPr/>
        </p:nvSpPr>
        <p:spPr>
          <a:xfrm>
            <a:off x="402279" y="3519324"/>
            <a:ext cx="3122073" cy="553998"/>
          </a:xfrm>
          <a:prstGeom prst="rect">
            <a:avLst/>
          </a:prstGeom>
        </p:spPr>
        <p:txBody>
          <a:bodyPr wrap="none">
            <a:spAutoFit/>
          </a:bodyPr>
          <a:lstStyle/>
          <a:p>
            <a:pPr algn="ctr"/>
            <a:r>
              <a:rPr lang="en-US" sz="3000" dirty="0">
                <a:solidFill>
                  <a:schemeClr val="bg1"/>
                </a:solidFill>
              </a:rPr>
              <a:t>Makeover Monday</a:t>
            </a:r>
          </a:p>
        </p:txBody>
      </p:sp>
    </p:spTree>
    <p:extLst>
      <p:ext uri="{BB962C8B-B14F-4D97-AF65-F5344CB8AC3E}">
        <p14:creationId xmlns:p14="http://schemas.microsoft.com/office/powerpoint/2010/main" val="2163370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4" grpId="0" animBg="1"/>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0295DF-84FB-4B15-BECF-50E0C924C938}"/>
              </a:ext>
            </a:extLst>
          </p:cNvPr>
          <p:cNvPicPr>
            <a:picLocks noChangeAspect="1"/>
          </p:cNvPicPr>
          <p:nvPr/>
        </p:nvPicPr>
        <p:blipFill>
          <a:blip r:embed="rId3">
            <a:extLst>
              <a:ext uri="{BEBA8EAE-BF5A-486C-A8C5-ECC9F3942E4B}">
                <a14:imgProps xmlns:a14="http://schemas.microsoft.com/office/drawing/2010/main">
                  <a14:imgLayer r:embed="rId4">
                    <a14:imgEffect>
                      <a14:artisticMarker/>
                    </a14:imgEffect>
                    <a14:imgEffect>
                      <a14:colorTemperature colorTemp="9552"/>
                    </a14:imgEffect>
                    <a14:imgEffect>
                      <a14:saturation sat="314000"/>
                    </a14:imgEffect>
                  </a14:imgLayer>
                </a14:imgProps>
              </a:ext>
            </a:extLst>
          </a:blip>
          <a:stretch>
            <a:fillRect/>
          </a:stretch>
        </p:blipFill>
        <p:spPr>
          <a:xfrm>
            <a:off x="-1" y="-1"/>
            <a:ext cx="12205199" cy="6858001"/>
          </a:xfrm>
          <a:prstGeom prst="rect">
            <a:avLst/>
          </a:prstGeom>
        </p:spPr>
      </p:pic>
      <p:sp>
        <p:nvSpPr>
          <p:cNvPr id="24" name="TextBox 23">
            <a:extLst>
              <a:ext uri="{FF2B5EF4-FFF2-40B4-BE49-F238E27FC236}">
                <a16:creationId xmlns:a16="http://schemas.microsoft.com/office/drawing/2014/main" id="{8F59232C-B0CF-4D4B-87D0-C0B406CCBD54}"/>
              </a:ext>
            </a:extLst>
          </p:cNvPr>
          <p:cNvSpPr txBox="1"/>
          <p:nvPr/>
        </p:nvSpPr>
        <p:spPr>
          <a:xfrm>
            <a:off x="1463853" y="-1"/>
            <a:ext cx="5569181" cy="784830"/>
          </a:xfrm>
          <a:prstGeom prst="rect">
            <a:avLst/>
          </a:prstGeom>
          <a:noFill/>
        </p:spPr>
        <p:txBody>
          <a:bodyPr wrap="square" rtlCol="0">
            <a:spAutoFit/>
          </a:bodyPr>
          <a:lstStyle/>
          <a:p>
            <a:r>
              <a:rPr lang="en-US" sz="4500" dirty="0">
                <a:solidFill>
                  <a:schemeClr val="bg1"/>
                </a:solidFill>
              </a:rPr>
              <a:t>Projects</a:t>
            </a:r>
          </a:p>
        </p:txBody>
      </p:sp>
      <p:sp>
        <p:nvSpPr>
          <p:cNvPr id="18" name="Rectangle 17">
            <a:extLst>
              <a:ext uri="{FF2B5EF4-FFF2-40B4-BE49-F238E27FC236}">
                <a16:creationId xmlns:a16="http://schemas.microsoft.com/office/drawing/2014/main" id="{A75CCF0E-45F8-477C-AC21-66069C638BD7}"/>
              </a:ext>
            </a:extLst>
          </p:cNvPr>
          <p:cNvSpPr/>
          <p:nvPr/>
        </p:nvSpPr>
        <p:spPr>
          <a:xfrm>
            <a:off x="1463851" y="507830"/>
            <a:ext cx="3122073" cy="553998"/>
          </a:xfrm>
          <a:prstGeom prst="rect">
            <a:avLst/>
          </a:prstGeom>
        </p:spPr>
        <p:txBody>
          <a:bodyPr wrap="none">
            <a:spAutoFit/>
          </a:bodyPr>
          <a:lstStyle/>
          <a:p>
            <a:pPr algn="ctr"/>
            <a:r>
              <a:rPr lang="en-US" sz="3000" dirty="0">
                <a:solidFill>
                  <a:srgbClr val="FFDC47"/>
                </a:solidFill>
              </a:rPr>
              <a:t>Makeover Monday</a:t>
            </a:r>
          </a:p>
        </p:txBody>
      </p:sp>
      <p:pic>
        <p:nvPicPr>
          <p:cNvPr id="15" name="Picture 14">
            <a:extLst>
              <a:ext uri="{FF2B5EF4-FFF2-40B4-BE49-F238E27FC236}">
                <a16:creationId xmlns:a16="http://schemas.microsoft.com/office/drawing/2014/main" id="{C5E80168-C6D9-43C2-9890-95D797E66389}"/>
              </a:ext>
            </a:extLst>
          </p:cNvPr>
          <p:cNvPicPr>
            <a:picLocks noChangeAspect="1"/>
          </p:cNvPicPr>
          <p:nvPr/>
        </p:nvPicPr>
        <p:blipFill>
          <a:blip r:embed="rId5"/>
          <a:stretch>
            <a:fillRect/>
          </a:stretch>
        </p:blipFill>
        <p:spPr>
          <a:xfrm>
            <a:off x="43277" y="1724068"/>
            <a:ext cx="3757308" cy="5118778"/>
          </a:xfrm>
          <a:prstGeom prst="rect">
            <a:avLst/>
          </a:prstGeom>
        </p:spPr>
      </p:pic>
      <p:pic>
        <p:nvPicPr>
          <p:cNvPr id="16" name="Picture 15">
            <a:extLst>
              <a:ext uri="{FF2B5EF4-FFF2-40B4-BE49-F238E27FC236}">
                <a16:creationId xmlns:a16="http://schemas.microsoft.com/office/drawing/2014/main" id="{78A76A4E-DEB8-4ABE-9D97-E0E43AD370A1}"/>
              </a:ext>
            </a:extLst>
          </p:cNvPr>
          <p:cNvPicPr>
            <a:picLocks noChangeAspect="1"/>
          </p:cNvPicPr>
          <p:nvPr/>
        </p:nvPicPr>
        <p:blipFill rotWithShape="1">
          <a:blip r:embed="rId6"/>
          <a:srcRect b="22367"/>
          <a:stretch/>
        </p:blipFill>
        <p:spPr>
          <a:xfrm>
            <a:off x="5062492" y="36497"/>
            <a:ext cx="6896275" cy="1651073"/>
          </a:xfrm>
          <a:prstGeom prst="rect">
            <a:avLst/>
          </a:prstGeom>
        </p:spPr>
      </p:pic>
      <p:sp>
        <p:nvSpPr>
          <p:cNvPr id="17" name="TextBox 16">
            <a:extLst>
              <a:ext uri="{FF2B5EF4-FFF2-40B4-BE49-F238E27FC236}">
                <a16:creationId xmlns:a16="http://schemas.microsoft.com/office/drawing/2014/main" id="{A47F0DFA-01DA-4E60-929B-CBC276D84242}"/>
              </a:ext>
            </a:extLst>
          </p:cNvPr>
          <p:cNvSpPr txBox="1"/>
          <p:nvPr/>
        </p:nvSpPr>
        <p:spPr>
          <a:xfrm>
            <a:off x="-753120" y="1075653"/>
            <a:ext cx="5569181" cy="553998"/>
          </a:xfrm>
          <a:prstGeom prst="rect">
            <a:avLst/>
          </a:prstGeom>
          <a:noFill/>
        </p:spPr>
        <p:txBody>
          <a:bodyPr wrap="square" rtlCol="0">
            <a:spAutoFit/>
          </a:bodyPr>
          <a:lstStyle/>
          <a:p>
            <a:pPr algn="ctr"/>
            <a:r>
              <a:rPr lang="en-US" sz="3000" dirty="0">
                <a:solidFill>
                  <a:schemeClr val="bg1"/>
                </a:solidFill>
              </a:rPr>
              <a:t>Original Visualization</a:t>
            </a:r>
          </a:p>
        </p:txBody>
      </p:sp>
      <p:cxnSp>
        <p:nvCxnSpPr>
          <p:cNvPr id="19" name="Straight Arrow Connector 18">
            <a:extLst>
              <a:ext uri="{FF2B5EF4-FFF2-40B4-BE49-F238E27FC236}">
                <a16:creationId xmlns:a16="http://schemas.microsoft.com/office/drawing/2014/main" id="{BD166A64-A45B-44CB-8EEF-E2149F040CBE}"/>
              </a:ext>
            </a:extLst>
          </p:cNvPr>
          <p:cNvCxnSpPr>
            <a:cxnSpLocks/>
          </p:cNvCxnSpPr>
          <p:nvPr/>
        </p:nvCxnSpPr>
        <p:spPr>
          <a:xfrm>
            <a:off x="3843863" y="4025900"/>
            <a:ext cx="91387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21C59CB-D62C-4E9E-AC2E-3C430973B3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49800" y="1724067"/>
            <a:ext cx="7455398" cy="5118779"/>
          </a:xfrm>
          <a:prstGeom prst="rect">
            <a:avLst/>
          </a:prstGeom>
        </p:spPr>
      </p:pic>
    </p:spTree>
    <p:extLst>
      <p:ext uri="{BB962C8B-B14F-4D97-AF65-F5344CB8AC3E}">
        <p14:creationId xmlns:p14="http://schemas.microsoft.com/office/powerpoint/2010/main" val="351301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3">
            <a:extLst>
              <a:ext uri="{FF2B5EF4-FFF2-40B4-BE49-F238E27FC236}">
                <a16:creationId xmlns:a16="http://schemas.microsoft.com/office/drawing/2014/main" id="{7F4E3823-2B90-4240-80A9-88D4AE4E206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Marker/>
                    </a14:imgEffect>
                    <a14:imgEffect>
                      <a14:sharpenSoften amount="-78000"/>
                    </a14:imgEffect>
                    <a14:imgEffect>
                      <a14:colorTemperature colorTemp="2534"/>
                    </a14:imgEffect>
                    <a14:imgEffect>
                      <a14:saturation sat="2000"/>
                    </a14:imgEffect>
                    <a14:imgEffect>
                      <a14:brightnessContrast bright="-39000" contrast="60000"/>
                    </a14:imgEffect>
                  </a14:imgLayer>
                </a14:imgProps>
              </a:ext>
            </a:extLst>
          </a:blip>
          <a:srcRect l="34583" r="24534"/>
          <a:stretch/>
        </p:blipFill>
        <p:spPr>
          <a:xfrm>
            <a:off x="0" y="0"/>
            <a:ext cx="12192000" cy="6858000"/>
          </a:xfrm>
          <a:prstGeom prst="rect">
            <a:avLst/>
          </a:prstGeom>
        </p:spPr>
      </p:pic>
      <p:sp>
        <p:nvSpPr>
          <p:cNvPr id="24" name="TextBox 23">
            <a:extLst>
              <a:ext uri="{FF2B5EF4-FFF2-40B4-BE49-F238E27FC236}">
                <a16:creationId xmlns:a16="http://schemas.microsoft.com/office/drawing/2014/main" id="{8F59232C-B0CF-4D4B-87D0-C0B406CCBD54}"/>
              </a:ext>
            </a:extLst>
          </p:cNvPr>
          <p:cNvSpPr txBox="1"/>
          <p:nvPr/>
        </p:nvSpPr>
        <p:spPr>
          <a:xfrm>
            <a:off x="16053" y="-1"/>
            <a:ext cx="6179007" cy="707886"/>
          </a:xfrm>
          <a:prstGeom prst="rect">
            <a:avLst/>
          </a:prstGeom>
          <a:noFill/>
        </p:spPr>
        <p:txBody>
          <a:bodyPr wrap="square" rtlCol="0">
            <a:spAutoFit/>
          </a:bodyPr>
          <a:lstStyle/>
          <a:p>
            <a:r>
              <a:rPr lang="en-US" sz="4000" dirty="0">
                <a:solidFill>
                  <a:schemeClr val="bg1"/>
                </a:solidFill>
              </a:rPr>
              <a:t>Choosing A New Project</a:t>
            </a:r>
          </a:p>
        </p:txBody>
      </p:sp>
      <p:sp>
        <p:nvSpPr>
          <p:cNvPr id="26" name="TextBox 25">
            <a:extLst>
              <a:ext uri="{FF2B5EF4-FFF2-40B4-BE49-F238E27FC236}">
                <a16:creationId xmlns:a16="http://schemas.microsoft.com/office/drawing/2014/main" id="{F460BE5B-E5BC-4153-82BF-882F09A4D0B4}"/>
              </a:ext>
            </a:extLst>
          </p:cNvPr>
          <p:cNvSpPr txBox="1"/>
          <p:nvPr/>
        </p:nvSpPr>
        <p:spPr>
          <a:xfrm>
            <a:off x="16052" y="603077"/>
            <a:ext cx="5569181" cy="553998"/>
          </a:xfrm>
          <a:prstGeom prst="rect">
            <a:avLst/>
          </a:prstGeom>
          <a:noFill/>
        </p:spPr>
        <p:txBody>
          <a:bodyPr wrap="square" rtlCol="0">
            <a:spAutoFit/>
          </a:bodyPr>
          <a:lstStyle/>
          <a:p>
            <a:r>
              <a:rPr lang="en-US" sz="3000" dirty="0">
                <a:solidFill>
                  <a:srgbClr val="FFDC47"/>
                </a:solidFill>
              </a:rPr>
              <a:t>A Healthcare Project</a:t>
            </a:r>
          </a:p>
        </p:txBody>
      </p:sp>
      <p:sp>
        <p:nvSpPr>
          <p:cNvPr id="11" name="TextBox 10">
            <a:extLst>
              <a:ext uri="{FF2B5EF4-FFF2-40B4-BE49-F238E27FC236}">
                <a16:creationId xmlns:a16="http://schemas.microsoft.com/office/drawing/2014/main" id="{8BFA1459-E4B3-4F9F-AFC6-0B09E6752E60}"/>
              </a:ext>
            </a:extLst>
          </p:cNvPr>
          <p:cNvSpPr txBox="1"/>
          <p:nvPr/>
        </p:nvSpPr>
        <p:spPr>
          <a:xfrm>
            <a:off x="430151" y="2810886"/>
            <a:ext cx="4159250" cy="1169551"/>
          </a:xfrm>
          <a:prstGeom prst="rect">
            <a:avLst/>
          </a:prstGeom>
          <a:noFill/>
        </p:spPr>
        <p:txBody>
          <a:bodyPr wrap="square" rtlCol="0">
            <a:spAutoFit/>
          </a:bodyPr>
          <a:lstStyle/>
          <a:p>
            <a:r>
              <a:rPr lang="en-US" sz="7000" dirty="0">
                <a:solidFill>
                  <a:srgbClr val="FFDC47"/>
                </a:solidFill>
              </a:rPr>
              <a:t>Use Cases</a:t>
            </a:r>
          </a:p>
        </p:txBody>
      </p:sp>
      <p:sp>
        <p:nvSpPr>
          <p:cNvPr id="12" name="Left Brace 11">
            <a:extLst>
              <a:ext uri="{FF2B5EF4-FFF2-40B4-BE49-F238E27FC236}">
                <a16:creationId xmlns:a16="http://schemas.microsoft.com/office/drawing/2014/main" id="{D6302F5D-1C90-40DE-A763-3DBA0BC9F280}"/>
              </a:ext>
            </a:extLst>
          </p:cNvPr>
          <p:cNvSpPr/>
          <p:nvPr/>
        </p:nvSpPr>
        <p:spPr>
          <a:xfrm>
            <a:off x="4533900" y="1600200"/>
            <a:ext cx="596900" cy="3733800"/>
          </a:xfrm>
          <a:prstGeom prst="leftBrace">
            <a:avLst/>
          </a:prstGeom>
          <a:noFill/>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30" name="Picture 6" descr="Image result for histogram icon png white">
            <a:extLst>
              <a:ext uri="{FF2B5EF4-FFF2-40B4-BE49-F238E27FC236}">
                <a16:creationId xmlns:a16="http://schemas.microsoft.com/office/drawing/2014/main" id="{CFABFF53-4B74-49BC-A344-B4B052656B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7874" y="2831494"/>
            <a:ext cx="1644264" cy="1195011"/>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a:extLst>
              <a:ext uri="{FF2B5EF4-FFF2-40B4-BE49-F238E27FC236}">
                <a16:creationId xmlns:a16="http://schemas.microsoft.com/office/drawing/2014/main" id="{617EBD37-5868-4B96-B7E1-09FE246825E1}"/>
              </a:ext>
            </a:extLst>
          </p:cNvPr>
          <p:cNvSpPr/>
          <p:nvPr/>
        </p:nvSpPr>
        <p:spPr>
          <a:xfrm>
            <a:off x="5268856" y="4521071"/>
            <a:ext cx="1936751" cy="17338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068249F4-5F16-44B8-A6D9-796F94234E8B}"/>
              </a:ext>
            </a:extLst>
          </p:cNvPr>
          <p:cNvSpPr txBox="1"/>
          <p:nvPr/>
        </p:nvSpPr>
        <p:spPr>
          <a:xfrm>
            <a:off x="8058067" y="880076"/>
            <a:ext cx="2391182" cy="1323439"/>
          </a:xfrm>
          <a:prstGeom prst="rect">
            <a:avLst/>
          </a:prstGeom>
          <a:noFill/>
        </p:spPr>
        <p:txBody>
          <a:bodyPr wrap="square" rtlCol="0">
            <a:spAutoFit/>
          </a:bodyPr>
          <a:lstStyle/>
          <a:p>
            <a:pPr algn="ctr"/>
            <a:r>
              <a:rPr lang="en-US" sz="4000" dirty="0">
                <a:solidFill>
                  <a:srgbClr val="FFDC47"/>
                </a:solidFill>
              </a:rPr>
              <a:t> </a:t>
            </a:r>
            <a:r>
              <a:rPr lang="en-US" sz="4000" dirty="0">
                <a:solidFill>
                  <a:schemeClr val="bg1"/>
                </a:solidFill>
              </a:rPr>
              <a:t>Drug Discovery</a:t>
            </a:r>
          </a:p>
        </p:txBody>
      </p:sp>
      <p:sp>
        <p:nvSpPr>
          <p:cNvPr id="48" name="TextBox 47">
            <a:extLst>
              <a:ext uri="{FF2B5EF4-FFF2-40B4-BE49-F238E27FC236}">
                <a16:creationId xmlns:a16="http://schemas.microsoft.com/office/drawing/2014/main" id="{F467C8CE-457B-4D6B-BA1C-AF03DD85BE00}"/>
              </a:ext>
            </a:extLst>
          </p:cNvPr>
          <p:cNvSpPr txBox="1"/>
          <p:nvPr/>
        </p:nvSpPr>
        <p:spPr>
          <a:xfrm>
            <a:off x="8058067" y="2768295"/>
            <a:ext cx="2391182" cy="1323439"/>
          </a:xfrm>
          <a:prstGeom prst="rect">
            <a:avLst/>
          </a:prstGeom>
          <a:noFill/>
        </p:spPr>
        <p:txBody>
          <a:bodyPr wrap="square" rtlCol="0">
            <a:spAutoFit/>
          </a:bodyPr>
          <a:lstStyle/>
          <a:p>
            <a:pPr algn="ctr"/>
            <a:r>
              <a:rPr lang="en-US" sz="2500" dirty="0">
                <a:solidFill>
                  <a:srgbClr val="FFDC47"/>
                </a:solidFill>
              </a:rPr>
              <a:t> </a:t>
            </a:r>
            <a:r>
              <a:rPr lang="en-US" sz="4000" dirty="0">
                <a:solidFill>
                  <a:schemeClr val="bg1"/>
                </a:solidFill>
              </a:rPr>
              <a:t>Predictive</a:t>
            </a:r>
          </a:p>
          <a:p>
            <a:pPr algn="ctr"/>
            <a:r>
              <a:rPr lang="en-US" sz="4000" dirty="0">
                <a:solidFill>
                  <a:schemeClr val="bg1"/>
                </a:solidFill>
              </a:rPr>
              <a:t>Analytics</a:t>
            </a:r>
          </a:p>
        </p:txBody>
      </p:sp>
      <p:pic>
        <p:nvPicPr>
          <p:cNvPr id="1040" name="Picture 16" descr="Image result for chatbot icon white png">
            <a:extLst>
              <a:ext uri="{FF2B5EF4-FFF2-40B4-BE49-F238E27FC236}">
                <a16:creationId xmlns:a16="http://schemas.microsoft.com/office/drawing/2014/main" id="{1206F809-F024-4D97-970A-E0E7BE4BD1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5396" y="4707283"/>
            <a:ext cx="1428806" cy="142880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4B40979F-EA10-46B9-B7B8-FDC8162B8757}"/>
              </a:ext>
            </a:extLst>
          </p:cNvPr>
          <p:cNvSpPr txBox="1"/>
          <p:nvPr/>
        </p:nvSpPr>
        <p:spPr>
          <a:xfrm>
            <a:off x="8058067" y="4762637"/>
            <a:ext cx="2391182" cy="1323439"/>
          </a:xfrm>
          <a:prstGeom prst="rect">
            <a:avLst/>
          </a:prstGeom>
          <a:noFill/>
        </p:spPr>
        <p:txBody>
          <a:bodyPr wrap="square" rtlCol="0">
            <a:spAutoFit/>
          </a:bodyPr>
          <a:lstStyle/>
          <a:p>
            <a:pPr algn="ctr"/>
            <a:r>
              <a:rPr lang="en-US" sz="2500" dirty="0">
                <a:solidFill>
                  <a:srgbClr val="FFDC47"/>
                </a:solidFill>
              </a:rPr>
              <a:t> </a:t>
            </a:r>
            <a:r>
              <a:rPr lang="en-US" sz="4000" dirty="0">
                <a:solidFill>
                  <a:schemeClr val="bg1"/>
                </a:solidFill>
              </a:rPr>
              <a:t>Virtual </a:t>
            </a:r>
          </a:p>
          <a:p>
            <a:pPr algn="ctr"/>
            <a:r>
              <a:rPr lang="en-US" sz="4000" dirty="0">
                <a:solidFill>
                  <a:schemeClr val="bg1"/>
                </a:solidFill>
              </a:rPr>
              <a:t>Assistance</a:t>
            </a:r>
          </a:p>
        </p:txBody>
      </p:sp>
      <p:pic>
        <p:nvPicPr>
          <p:cNvPr id="1044" name="Picture 20" descr="Image result for pill bottle icon white png">
            <a:extLst>
              <a:ext uri="{FF2B5EF4-FFF2-40B4-BE49-F238E27FC236}">
                <a16:creationId xmlns:a16="http://schemas.microsoft.com/office/drawing/2014/main" id="{7F6A1F2C-C427-42D8-AF51-61C6D197E1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3016" y="955911"/>
            <a:ext cx="1192564" cy="1192564"/>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C0399A72-21FA-46BF-821A-138359FDFA19}"/>
              </a:ext>
            </a:extLst>
          </p:cNvPr>
          <p:cNvSpPr/>
          <p:nvPr/>
        </p:nvSpPr>
        <p:spPr>
          <a:xfrm>
            <a:off x="5268856" y="2579803"/>
            <a:ext cx="1936751" cy="17338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B65E5C12-0F60-4F5E-A11F-B47D9BA6FFCF}"/>
              </a:ext>
            </a:extLst>
          </p:cNvPr>
          <p:cNvSpPr/>
          <p:nvPr/>
        </p:nvSpPr>
        <p:spPr>
          <a:xfrm>
            <a:off x="5268856" y="674869"/>
            <a:ext cx="1936751" cy="17338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8255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3">
            <a:extLst>
              <a:ext uri="{FF2B5EF4-FFF2-40B4-BE49-F238E27FC236}">
                <a16:creationId xmlns:a16="http://schemas.microsoft.com/office/drawing/2014/main" id="{7F4E3823-2B90-4240-80A9-88D4AE4E206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Marker/>
                    </a14:imgEffect>
                    <a14:imgEffect>
                      <a14:sharpenSoften amount="-78000"/>
                    </a14:imgEffect>
                    <a14:imgEffect>
                      <a14:colorTemperature colorTemp="2534"/>
                    </a14:imgEffect>
                    <a14:imgEffect>
                      <a14:saturation sat="2000"/>
                    </a14:imgEffect>
                    <a14:imgEffect>
                      <a14:brightnessContrast bright="-39000" contrast="60000"/>
                    </a14:imgEffect>
                  </a14:imgLayer>
                </a14:imgProps>
              </a:ext>
            </a:extLst>
          </a:blip>
          <a:srcRect l="34583" r="24534"/>
          <a:stretch/>
        </p:blipFill>
        <p:spPr>
          <a:xfrm>
            <a:off x="0" y="0"/>
            <a:ext cx="12192000" cy="6858000"/>
          </a:xfrm>
          <a:prstGeom prst="rect">
            <a:avLst/>
          </a:prstGeom>
        </p:spPr>
      </p:pic>
      <p:pic>
        <p:nvPicPr>
          <p:cNvPr id="29" name="Picture 12" descr="Image result for Linear Digressions Logo">
            <a:extLst>
              <a:ext uri="{FF2B5EF4-FFF2-40B4-BE49-F238E27FC236}">
                <a16:creationId xmlns:a16="http://schemas.microsoft.com/office/drawing/2014/main" id="{C076533A-3377-4E0C-84B4-9F6F59AAB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059" y="3832313"/>
            <a:ext cx="292417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picture containing drawing, light&#10;&#10;Description automatically generated">
            <a:extLst>
              <a:ext uri="{FF2B5EF4-FFF2-40B4-BE49-F238E27FC236}">
                <a16:creationId xmlns:a16="http://schemas.microsoft.com/office/drawing/2014/main" id="{8958E304-8A27-47E1-876F-5C553F8E9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560" y="1652375"/>
            <a:ext cx="4148716" cy="1887666"/>
          </a:xfrm>
          <a:prstGeom prst="rect">
            <a:avLst/>
          </a:prstGeom>
        </p:spPr>
      </p:pic>
      <p:pic>
        <p:nvPicPr>
          <p:cNvPr id="1030" name="Picture 6" descr="Image result for histogram icon png white">
            <a:extLst>
              <a:ext uri="{FF2B5EF4-FFF2-40B4-BE49-F238E27FC236}">
                <a16:creationId xmlns:a16="http://schemas.microsoft.com/office/drawing/2014/main" id="{CFABFF53-4B74-49BC-A344-B4B052656B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3129" y="354297"/>
            <a:ext cx="1644264" cy="119501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068249F4-5F16-44B8-A6D9-796F94234E8B}"/>
              </a:ext>
            </a:extLst>
          </p:cNvPr>
          <p:cNvSpPr txBox="1"/>
          <p:nvPr/>
        </p:nvSpPr>
        <p:spPr>
          <a:xfrm>
            <a:off x="2729716" y="257711"/>
            <a:ext cx="2391182" cy="1323439"/>
          </a:xfrm>
          <a:prstGeom prst="rect">
            <a:avLst/>
          </a:prstGeom>
          <a:noFill/>
        </p:spPr>
        <p:txBody>
          <a:bodyPr wrap="square" rtlCol="0">
            <a:spAutoFit/>
          </a:bodyPr>
          <a:lstStyle/>
          <a:p>
            <a:pPr algn="ctr"/>
            <a:r>
              <a:rPr lang="en-US" sz="4000" dirty="0">
                <a:solidFill>
                  <a:srgbClr val="FFDC47"/>
                </a:solidFill>
              </a:rPr>
              <a:t> </a:t>
            </a:r>
            <a:r>
              <a:rPr lang="en-US" sz="4000" dirty="0">
                <a:solidFill>
                  <a:schemeClr val="bg1"/>
                </a:solidFill>
              </a:rPr>
              <a:t>Drug Discovery</a:t>
            </a:r>
          </a:p>
        </p:txBody>
      </p:sp>
      <p:pic>
        <p:nvPicPr>
          <p:cNvPr id="28" name="Picture 10" descr="Image result for reddit">
            <a:extLst>
              <a:ext uri="{FF2B5EF4-FFF2-40B4-BE49-F238E27FC236}">
                <a16:creationId xmlns:a16="http://schemas.microsoft.com/office/drawing/2014/main" id="{B54964AB-D707-4220-B97D-26507516AF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4059" y="1883206"/>
            <a:ext cx="5569182" cy="1805633"/>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F467C8CE-457B-4D6B-BA1C-AF03DD85BE00}"/>
              </a:ext>
            </a:extLst>
          </p:cNvPr>
          <p:cNvSpPr txBox="1"/>
          <p:nvPr/>
        </p:nvSpPr>
        <p:spPr>
          <a:xfrm>
            <a:off x="9153322" y="291098"/>
            <a:ext cx="2391182" cy="1323439"/>
          </a:xfrm>
          <a:prstGeom prst="rect">
            <a:avLst/>
          </a:prstGeom>
          <a:noFill/>
        </p:spPr>
        <p:txBody>
          <a:bodyPr wrap="square" rtlCol="0">
            <a:spAutoFit/>
          </a:bodyPr>
          <a:lstStyle/>
          <a:p>
            <a:pPr algn="ctr"/>
            <a:r>
              <a:rPr lang="en-US" sz="2500" dirty="0">
                <a:solidFill>
                  <a:srgbClr val="FFDC47"/>
                </a:solidFill>
              </a:rPr>
              <a:t> </a:t>
            </a:r>
            <a:r>
              <a:rPr lang="en-US" sz="4000" dirty="0">
                <a:solidFill>
                  <a:schemeClr val="bg1"/>
                </a:solidFill>
              </a:rPr>
              <a:t>Predictive</a:t>
            </a:r>
          </a:p>
          <a:p>
            <a:pPr algn="ctr"/>
            <a:r>
              <a:rPr lang="en-US" sz="4000" dirty="0">
                <a:solidFill>
                  <a:schemeClr val="bg1"/>
                </a:solidFill>
              </a:rPr>
              <a:t>Analytics</a:t>
            </a:r>
          </a:p>
        </p:txBody>
      </p:sp>
      <p:pic>
        <p:nvPicPr>
          <p:cNvPr id="1044" name="Picture 20" descr="Image result for pill bottle icon white png">
            <a:extLst>
              <a:ext uri="{FF2B5EF4-FFF2-40B4-BE49-F238E27FC236}">
                <a16:creationId xmlns:a16="http://schemas.microsoft.com/office/drawing/2014/main" id="{7F6A1F2C-C427-42D8-AF51-61C6D197E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669" y="393911"/>
            <a:ext cx="1192564" cy="1192564"/>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C0399A72-21FA-46BF-821A-138359FDFA19}"/>
              </a:ext>
            </a:extLst>
          </p:cNvPr>
          <p:cNvSpPr/>
          <p:nvPr/>
        </p:nvSpPr>
        <p:spPr>
          <a:xfrm>
            <a:off x="6364111" y="102606"/>
            <a:ext cx="1936751" cy="17338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B65E5C12-0F60-4F5E-A11F-B47D9BA6FFCF}"/>
              </a:ext>
            </a:extLst>
          </p:cNvPr>
          <p:cNvSpPr/>
          <p:nvPr/>
        </p:nvSpPr>
        <p:spPr>
          <a:xfrm>
            <a:off x="404509" y="112869"/>
            <a:ext cx="1936751" cy="17338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6" descr="Image result for uci machine learning">
            <a:extLst>
              <a:ext uri="{FF2B5EF4-FFF2-40B4-BE49-F238E27FC236}">
                <a16:creationId xmlns:a16="http://schemas.microsoft.com/office/drawing/2014/main" id="{9EF07D26-A70B-4409-9E1F-E8A14788AF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099" y="3540041"/>
            <a:ext cx="4287125" cy="138438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Image result for government healthcare USA logo">
            <a:extLst>
              <a:ext uri="{FF2B5EF4-FFF2-40B4-BE49-F238E27FC236}">
                <a16:creationId xmlns:a16="http://schemas.microsoft.com/office/drawing/2014/main" id="{99BBF82D-6E32-4B5F-AB76-A947CAB384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04483" y="3832313"/>
            <a:ext cx="2901267" cy="2901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448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000"/>
                                        <p:tgtEl>
                                          <p:spTgt spid="30"/>
                                        </p:tgtEl>
                                      </p:cBhvr>
                                    </p:animEffect>
                                    <p:anim calcmode="lin" valueType="num">
                                      <p:cBhvr>
                                        <p:cTn id="28" dur="1000" fill="hold"/>
                                        <p:tgtEl>
                                          <p:spTgt spid="30"/>
                                        </p:tgtEl>
                                        <p:attrNameLst>
                                          <p:attrName>ppt_x</p:attrName>
                                        </p:attrNameLst>
                                      </p:cBhvr>
                                      <p:tavLst>
                                        <p:tav tm="0">
                                          <p:val>
                                            <p:strVal val="#ppt_x"/>
                                          </p:val>
                                        </p:tav>
                                        <p:tav tm="100000">
                                          <p:val>
                                            <p:strVal val="#ppt_x"/>
                                          </p:val>
                                        </p:tav>
                                      </p:tavLst>
                                    </p:anim>
                                    <p:anim calcmode="lin" valueType="num">
                                      <p:cBhvr>
                                        <p:cTn id="2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3">
            <a:extLst>
              <a:ext uri="{FF2B5EF4-FFF2-40B4-BE49-F238E27FC236}">
                <a16:creationId xmlns:a16="http://schemas.microsoft.com/office/drawing/2014/main" id="{7F4E3823-2B90-4240-80A9-88D4AE4E2062}"/>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Marker/>
                    </a14:imgEffect>
                    <a14:imgEffect>
                      <a14:sharpenSoften amount="-78000"/>
                    </a14:imgEffect>
                    <a14:imgEffect>
                      <a14:colorTemperature colorTemp="2534"/>
                    </a14:imgEffect>
                    <a14:imgEffect>
                      <a14:saturation sat="2000"/>
                    </a14:imgEffect>
                    <a14:imgEffect>
                      <a14:brightnessContrast bright="-39000" contrast="60000"/>
                    </a14:imgEffect>
                  </a14:imgLayer>
                </a14:imgProps>
              </a:ext>
            </a:extLst>
          </a:blip>
          <a:srcRect l="34583" r="24534"/>
          <a:stretch/>
        </p:blipFill>
        <p:spPr>
          <a:xfrm>
            <a:off x="0" y="0"/>
            <a:ext cx="12192000" cy="6858000"/>
          </a:xfrm>
          <a:prstGeom prst="rect">
            <a:avLst/>
          </a:prstGeom>
        </p:spPr>
      </p:pic>
      <p:sp>
        <p:nvSpPr>
          <p:cNvPr id="24" name="TextBox 23">
            <a:extLst>
              <a:ext uri="{FF2B5EF4-FFF2-40B4-BE49-F238E27FC236}">
                <a16:creationId xmlns:a16="http://schemas.microsoft.com/office/drawing/2014/main" id="{8F59232C-B0CF-4D4B-87D0-C0B406CCBD54}"/>
              </a:ext>
            </a:extLst>
          </p:cNvPr>
          <p:cNvSpPr txBox="1"/>
          <p:nvPr/>
        </p:nvSpPr>
        <p:spPr>
          <a:xfrm>
            <a:off x="16053" y="-1"/>
            <a:ext cx="5569181" cy="784830"/>
          </a:xfrm>
          <a:prstGeom prst="rect">
            <a:avLst/>
          </a:prstGeom>
          <a:noFill/>
        </p:spPr>
        <p:txBody>
          <a:bodyPr wrap="square" rtlCol="0">
            <a:spAutoFit/>
          </a:bodyPr>
          <a:lstStyle/>
          <a:p>
            <a:r>
              <a:rPr lang="en-US" sz="4500" dirty="0">
                <a:solidFill>
                  <a:schemeClr val="bg1"/>
                </a:solidFill>
              </a:rPr>
              <a:t>The New Project</a:t>
            </a:r>
          </a:p>
        </p:txBody>
      </p:sp>
      <p:sp>
        <p:nvSpPr>
          <p:cNvPr id="4" name="TextBox 3">
            <a:extLst>
              <a:ext uri="{FF2B5EF4-FFF2-40B4-BE49-F238E27FC236}">
                <a16:creationId xmlns:a16="http://schemas.microsoft.com/office/drawing/2014/main" id="{1EDD9A9D-49EE-45DF-A3A5-CAFC2652CBE3}"/>
              </a:ext>
            </a:extLst>
          </p:cNvPr>
          <p:cNvSpPr txBox="1"/>
          <p:nvPr/>
        </p:nvSpPr>
        <p:spPr>
          <a:xfrm>
            <a:off x="16052" y="776075"/>
            <a:ext cx="6965774" cy="2554545"/>
          </a:xfrm>
          <a:prstGeom prst="rect">
            <a:avLst/>
          </a:prstGeom>
          <a:noFill/>
        </p:spPr>
        <p:txBody>
          <a:bodyPr wrap="square" rtlCol="0">
            <a:spAutoFit/>
          </a:bodyPr>
          <a:lstStyle/>
          <a:p>
            <a:r>
              <a:rPr lang="en-US" sz="4000" dirty="0">
                <a:solidFill>
                  <a:schemeClr val="bg1"/>
                </a:solidFill>
              </a:rPr>
              <a:t>Cluster-Based Oversampling Method for Improving Survival Prediction of Hepatocellular Carcinoma Patients - Revisited </a:t>
            </a:r>
          </a:p>
        </p:txBody>
      </p:sp>
      <p:pic>
        <p:nvPicPr>
          <p:cNvPr id="29" name="Picture 6" descr="Image result for uci machine learning">
            <a:extLst>
              <a:ext uri="{FF2B5EF4-FFF2-40B4-BE49-F238E27FC236}">
                <a16:creationId xmlns:a16="http://schemas.microsoft.com/office/drawing/2014/main" id="{FF1D3134-5050-4256-9C48-D0CD4ACF9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5054" y="1157075"/>
            <a:ext cx="5332646" cy="172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B6EBE0B-54E6-444A-A2F4-02935E127F97}"/>
              </a:ext>
            </a:extLst>
          </p:cNvPr>
          <p:cNvPicPr>
            <a:picLocks noChangeAspect="1"/>
          </p:cNvPicPr>
          <p:nvPr/>
        </p:nvPicPr>
        <p:blipFill>
          <a:blip r:embed="rId5"/>
          <a:stretch>
            <a:fillRect/>
          </a:stretch>
        </p:blipFill>
        <p:spPr>
          <a:xfrm>
            <a:off x="6745054" y="3007442"/>
            <a:ext cx="5238788" cy="2057415"/>
          </a:xfrm>
          <a:prstGeom prst="rect">
            <a:avLst/>
          </a:prstGeom>
        </p:spPr>
      </p:pic>
      <p:pic>
        <p:nvPicPr>
          <p:cNvPr id="31" name="Picture 12" descr="Image result for Linear Digressions Logo">
            <a:extLst>
              <a:ext uri="{FF2B5EF4-FFF2-40B4-BE49-F238E27FC236}">
                <a16:creationId xmlns:a16="http://schemas.microsoft.com/office/drawing/2014/main" id="{734FD6E2-2064-4082-B0F7-0217D7612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1913" y="504825"/>
            <a:ext cx="292417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F500DA4-370D-4103-BD17-6718BE02D887}"/>
              </a:ext>
            </a:extLst>
          </p:cNvPr>
          <p:cNvPicPr>
            <a:picLocks noChangeAspect="1"/>
          </p:cNvPicPr>
          <p:nvPr/>
        </p:nvPicPr>
        <p:blipFill>
          <a:blip r:embed="rId7"/>
          <a:stretch>
            <a:fillRect/>
          </a:stretch>
        </p:blipFill>
        <p:spPr>
          <a:xfrm>
            <a:off x="6096000" y="3933825"/>
            <a:ext cx="6096000" cy="1167070"/>
          </a:xfrm>
          <a:prstGeom prst="rect">
            <a:avLst/>
          </a:prstGeom>
        </p:spPr>
      </p:pic>
      <p:sp>
        <p:nvSpPr>
          <p:cNvPr id="7" name="TextBox 6">
            <a:extLst>
              <a:ext uri="{FF2B5EF4-FFF2-40B4-BE49-F238E27FC236}">
                <a16:creationId xmlns:a16="http://schemas.microsoft.com/office/drawing/2014/main" id="{15F15B37-C79A-470A-A017-1D4A04AF4BD5}"/>
              </a:ext>
            </a:extLst>
          </p:cNvPr>
          <p:cNvSpPr txBox="1"/>
          <p:nvPr/>
        </p:nvSpPr>
        <p:spPr>
          <a:xfrm>
            <a:off x="1806377" y="5647813"/>
            <a:ext cx="9471223" cy="1015663"/>
          </a:xfrm>
          <a:prstGeom prst="rect">
            <a:avLst/>
          </a:prstGeom>
          <a:noFill/>
        </p:spPr>
        <p:txBody>
          <a:bodyPr wrap="square" rtlCol="0">
            <a:spAutoFit/>
          </a:bodyPr>
          <a:lstStyle/>
          <a:p>
            <a:r>
              <a:rPr lang="en-US" sz="3000" dirty="0">
                <a:solidFill>
                  <a:srgbClr val="FFDC47"/>
                </a:solidFill>
              </a:rPr>
              <a:t>Goal: </a:t>
            </a:r>
            <a:r>
              <a:rPr lang="en-US" sz="3000" dirty="0">
                <a:solidFill>
                  <a:schemeClr val="bg1"/>
                </a:solidFill>
              </a:rPr>
              <a:t>Combine the papers like a </a:t>
            </a:r>
            <a:r>
              <a:rPr lang="en-US" sz="3000" dirty="0">
                <a:solidFill>
                  <a:srgbClr val="FFDC47"/>
                </a:solidFill>
              </a:rPr>
              <a:t>mad scientist</a:t>
            </a:r>
            <a:r>
              <a:rPr lang="en-US" sz="3000" dirty="0">
                <a:solidFill>
                  <a:schemeClr val="bg1"/>
                </a:solidFill>
              </a:rPr>
              <a:t> and to replicate and </a:t>
            </a:r>
            <a:r>
              <a:rPr lang="en-US" sz="3000" dirty="0">
                <a:solidFill>
                  <a:srgbClr val="FFDC47"/>
                </a:solidFill>
              </a:rPr>
              <a:t>improve</a:t>
            </a:r>
            <a:r>
              <a:rPr lang="en-US" sz="3000" dirty="0">
                <a:solidFill>
                  <a:schemeClr val="bg1"/>
                </a:solidFill>
              </a:rPr>
              <a:t> upon the results of the original paper</a:t>
            </a:r>
          </a:p>
        </p:txBody>
      </p:sp>
      <p:pic>
        <p:nvPicPr>
          <p:cNvPr id="34" name="Picture 33">
            <a:extLst>
              <a:ext uri="{FF2B5EF4-FFF2-40B4-BE49-F238E27FC236}">
                <a16:creationId xmlns:a16="http://schemas.microsoft.com/office/drawing/2014/main" id="{30FFC197-CC9D-483B-B361-5D1C856EBE0E}"/>
              </a:ext>
            </a:extLst>
          </p:cNvPr>
          <p:cNvPicPr>
            <a:picLocks noChangeAspect="1"/>
          </p:cNvPicPr>
          <p:nvPr/>
        </p:nvPicPr>
        <p:blipFill>
          <a:blip r:embed="rId5"/>
          <a:stretch>
            <a:fillRect/>
          </a:stretch>
        </p:blipFill>
        <p:spPr>
          <a:xfrm>
            <a:off x="527420" y="3717736"/>
            <a:ext cx="4539880" cy="1782935"/>
          </a:xfrm>
          <a:prstGeom prst="rect">
            <a:avLst/>
          </a:prstGeom>
        </p:spPr>
      </p:pic>
    </p:spTree>
    <p:extLst>
      <p:ext uri="{BB962C8B-B14F-4D97-AF65-F5344CB8AC3E}">
        <p14:creationId xmlns:p14="http://schemas.microsoft.com/office/powerpoint/2010/main" val="78674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xit" presetSubtype="0" fill="hold" nodeType="withEffect">
                                  <p:stCondLst>
                                    <p:cond delay="0"/>
                                  </p:stCondLst>
                                  <p:childTnLst>
                                    <p:animEffect transition="out" filter="fade">
                                      <p:cBhvr>
                                        <p:cTn id="20" dur="500"/>
                                        <p:tgtEl>
                                          <p:spTgt spid="29"/>
                                        </p:tgtEl>
                                      </p:cBhvr>
                                    </p:animEffect>
                                    <p:set>
                                      <p:cBhvr>
                                        <p:cTn id="21" dur="1" fill="hold">
                                          <p:stCondLst>
                                            <p:cond delay="499"/>
                                          </p:stCondLst>
                                        </p:cTn>
                                        <p:tgtEl>
                                          <p:spTgt spid="2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15">
            <a:extLst>
              <a:ext uri="{FF2B5EF4-FFF2-40B4-BE49-F238E27FC236}">
                <a16:creationId xmlns:a16="http://schemas.microsoft.com/office/drawing/2014/main" id="{33EC593A-CF28-4E7B-B5C9-385733107E6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sharpenSoften amount="-33000"/>
                    </a14:imgEffect>
                    <a14:imgEffect>
                      <a14:colorTemperature colorTemp="5278"/>
                    </a14:imgEffect>
                    <a14:imgEffect>
                      <a14:saturation sat="41000"/>
                    </a14:imgEffect>
                    <a14:imgEffect>
                      <a14:brightnessContrast bright="-51000" contrast="46000"/>
                    </a14:imgEffect>
                  </a14:imgLayer>
                </a14:imgProps>
              </a:ext>
            </a:extLst>
          </a:blip>
          <a:srcRect l="13333" r="-1" b="-1"/>
          <a:stretch/>
        </p:blipFill>
        <p:spPr>
          <a:xfrm>
            <a:off x="0" y="10"/>
            <a:ext cx="12192000" cy="6857990"/>
          </a:xfrm>
          <a:prstGeom prst="rect">
            <a:avLst/>
          </a:prstGeom>
        </p:spPr>
      </p:pic>
      <p:sp>
        <p:nvSpPr>
          <p:cNvPr id="24" name="TextBox 23">
            <a:extLst>
              <a:ext uri="{FF2B5EF4-FFF2-40B4-BE49-F238E27FC236}">
                <a16:creationId xmlns:a16="http://schemas.microsoft.com/office/drawing/2014/main" id="{8F59232C-B0CF-4D4B-87D0-C0B406CCBD54}"/>
              </a:ext>
            </a:extLst>
          </p:cNvPr>
          <p:cNvSpPr txBox="1"/>
          <p:nvPr/>
        </p:nvSpPr>
        <p:spPr>
          <a:xfrm>
            <a:off x="16053" y="-1"/>
            <a:ext cx="6537147" cy="784830"/>
          </a:xfrm>
          <a:prstGeom prst="rect">
            <a:avLst/>
          </a:prstGeom>
          <a:noFill/>
        </p:spPr>
        <p:txBody>
          <a:bodyPr wrap="square" rtlCol="0">
            <a:spAutoFit/>
          </a:bodyPr>
          <a:lstStyle/>
          <a:p>
            <a:r>
              <a:rPr lang="en-US" sz="4500" dirty="0">
                <a:solidFill>
                  <a:schemeClr val="bg1"/>
                </a:solidFill>
              </a:rPr>
              <a:t>The New Project Timeline</a:t>
            </a:r>
          </a:p>
        </p:txBody>
      </p:sp>
      <p:cxnSp>
        <p:nvCxnSpPr>
          <p:cNvPr id="3" name="Straight Connector 2">
            <a:extLst>
              <a:ext uri="{FF2B5EF4-FFF2-40B4-BE49-F238E27FC236}">
                <a16:creationId xmlns:a16="http://schemas.microsoft.com/office/drawing/2014/main" id="{C4916794-E436-4CAF-A153-C237BD508204}"/>
              </a:ext>
            </a:extLst>
          </p:cNvPr>
          <p:cNvCxnSpPr>
            <a:cxnSpLocks/>
            <a:stCxn id="25" idx="1"/>
            <a:endCxn id="6" idx="2"/>
          </p:cNvCxnSpPr>
          <p:nvPr/>
        </p:nvCxnSpPr>
        <p:spPr>
          <a:xfrm flipV="1">
            <a:off x="0" y="3426095"/>
            <a:ext cx="732374" cy="2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C1C8BCF-93B2-415F-88FD-E636D2BF5464}"/>
              </a:ext>
            </a:extLst>
          </p:cNvPr>
          <p:cNvSpPr/>
          <p:nvPr/>
        </p:nvSpPr>
        <p:spPr>
          <a:xfrm>
            <a:off x="732374" y="3233789"/>
            <a:ext cx="449943" cy="3846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noFill/>
            </a:endParaRPr>
          </a:p>
        </p:txBody>
      </p:sp>
      <p:cxnSp>
        <p:nvCxnSpPr>
          <p:cNvPr id="10" name="Straight Connector 9">
            <a:extLst>
              <a:ext uri="{FF2B5EF4-FFF2-40B4-BE49-F238E27FC236}">
                <a16:creationId xmlns:a16="http://schemas.microsoft.com/office/drawing/2014/main" id="{E867FB2C-6115-44C5-AFE3-CD6E24FF3705}"/>
              </a:ext>
            </a:extLst>
          </p:cNvPr>
          <p:cNvCxnSpPr>
            <a:cxnSpLocks/>
            <a:stCxn id="6" idx="6"/>
            <a:endCxn id="28" idx="2"/>
          </p:cNvCxnSpPr>
          <p:nvPr/>
        </p:nvCxnSpPr>
        <p:spPr>
          <a:xfrm>
            <a:off x="1182317" y="3426095"/>
            <a:ext cx="41946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DAF6B301-8DE1-4529-9BCB-1F586A99A241}"/>
              </a:ext>
            </a:extLst>
          </p:cNvPr>
          <p:cNvSpPr/>
          <p:nvPr/>
        </p:nvSpPr>
        <p:spPr>
          <a:xfrm>
            <a:off x="5376949" y="3233789"/>
            <a:ext cx="449943" cy="3846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noFill/>
            </a:endParaRPr>
          </a:p>
        </p:txBody>
      </p:sp>
      <p:cxnSp>
        <p:nvCxnSpPr>
          <p:cNvPr id="48" name="Straight Connector 47">
            <a:extLst>
              <a:ext uri="{FF2B5EF4-FFF2-40B4-BE49-F238E27FC236}">
                <a16:creationId xmlns:a16="http://schemas.microsoft.com/office/drawing/2014/main" id="{EB304F24-AE35-4B3C-9E02-2F8C2B83FC4E}"/>
              </a:ext>
            </a:extLst>
          </p:cNvPr>
          <p:cNvCxnSpPr>
            <a:cxnSpLocks/>
            <a:stCxn id="28" idx="6"/>
            <a:endCxn id="49" idx="2"/>
          </p:cNvCxnSpPr>
          <p:nvPr/>
        </p:nvCxnSpPr>
        <p:spPr>
          <a:xfrm>
            <a:off x="5826892" y="3426095"/>
            <a:ext cx="22545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568575F-954A-4D97-8CC4-0314BFC28D48}"/>
              </a:ext>
            </a:extLst>
          </p:cNvPr>
          <p:cNvSpPr/>
          <p:nvPr/>
        </p:nvSpPr>
        <p:spPr>
          <a:xfrm>
            <a:off x="8081457" y="3233789"/>
            <a:ext cx="449943" cy="3846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noFill/>
            </a:endParaRPr>
          </a:p>
        </p:txBody>
      </p:sp>
      <p:cxnSp>
        <p:nvCxnSpPr>
          <p:cNvPr id="52" name="Straight Connector 51">
            <a:extLst>
              <a:ext uri="{FF2B5EF4-FFF2-40B4-BE49-F238E27FC236}">
                <a16:creationId xmlns:a16="http://schemas.microsoft.com/office/drawing/2014/main" id="{C66C226E-9370-458A-8C8F-B457BB202BB0}"/>
              </a:ext>
            </a:extLst>
          </p:cNvPr>
          <p:cNvCxnSpPr>
            <a:cxnSpLocks/>
            <a:stCxn id="49" idx="6"/>
            <a:endCxn id="53" idx="2"/>
          </p:cNvCxnSpPr>
          <p:nvPr/>
        </p:nvCxnSpPr>
        <p:spPr>
          <a:xfrm>
            <a:off x="8531400" y="3426095"/>
            <a:ext cx="15348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C383B63-3050-4414-B16D-2867C6834171}"/>
              </a:ext>
            </a:extLst>
          </p:cNvPr>
          <p:cNvSpPr/>
          <p:nvPr/>
        </p:nvSpPr>
        <p:spPr>
          <a:xfrm>
            <a:off x="10066285" y="3233789"/>
            <a:ext cx="449943" cy="3846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noFill/>
            </a:endParaRPr>
          </a:p>
        </p:txBody>
      </p:sp>
      <p:cxnSp>
        <p:nvCxnSpPr>
          <p:cNvPr id="55" name="Straight Connector 54">
            <a:extLst>
              <a:ext uri="{FF2B5EF4-FFF2-40B4-BE49-F238E27FC236}">
                <a16:creationId xmlns:a16="http://schemas.microsoft.com/office/drawing/2014/main" id="{FC042726-E1B9-4CA5-BA46-1913E5ED2779}"/>
              </a:ext>
            </a:extLst>
          </p:cNvPr>
          <p:cNvCxnSpPr>
            <a:cxnSpLocks/>
            <a:stCxn id="53" idx="6"/>
            <a:endCxn id="56" idx="2"/>
          </p:cNvCxnSpPr>
          <p:nvPr/>
        </p:nvCxnSpPr>
        <p:spPr>
          <a:xfrm>
            <a:off x="10516228" y="3426095"/>
            <a:ext cx="781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4677AC8-AD54-453B-A00A-5D56BE3153DE}"/>
              </a:ext>
            </a:extLst>
          </p:cNvPr>
          <p:cNvSpPr/>
          <p:nvPr/>
        </p:nvSpPr>
        <p:spPr>
          <a:xfrm>
            <a:off x="11298185" y="3233789"/>
            <a:ext cx="449943" cy="3846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noFill/>
            </a:endParaRPr>
          </a:p>
        </p:txBody>
      </p:sp>
      <p:sp>
        <p:nvSpPr>
          <p:cNvPr id="59" name="TextBox 58">
            <a:extLst>
              <a:ext uri="{FF2B5EF4-FFF2-40B4-BE49-F238E27FC236}">
                <a16:creationId xmlns:a16="http://schemas.microsoft.com/office/drawing/2014/main" id="{D4B614F5-3B99-49DC-A1E3-B6642B2368C4}"/>
              </a:ext>
            </a:extLst>
          </p:cNvPr>
          <p:cNvSpPr txBox="1"/>
          <p:nvPr/>
        </p:nvSpPr>
        <p:spPr>
          <a:xfrm>
            <a:off x="-171378" y="2507612"/>
            <a:ext cx="2396002" cy="477054"/>
          </a:xfrm>
          <a:prstGeom prst="rect">
            <a:avLst/>
          </a:prstGeom>
          <a:noFill/>
        </p:spPr>
        <p:txBody>
          <a:bodyPr wrap="square" rtlCol="0">
            <a:spAutoFit/>
          </a:bodyPr>
          <a:lstStyle/>
          <a:p>
            <a:pPr algn="ctr"/>
            <a:r>
              <a:rPr lang="en-US" sz="2500" dirty="0">
                <a:solidFill>
                  <a:schemeClr val="bg1"/>
                </a:solidFill>
              </a:rPr>
              <a:t>February 13</a:t>
            </a:r>
          </a:p>
        </p:txBody>
      </p:sp>
      <p:sp>
        <p:nvSpPr>
          <p:cNvPr id="60" name="TextBox 59">
            <a:extLst>
              <a:ext uri="{FF2B5EF4-FFF2-40B4-BE49-F238E27FC236}">
                <a16:creationId xmlns:a16="http://schemas.microsoft.com/office/drawing/2014/main" id="{A3FCAE66-3FCD-4228-997E-7D4B3F8DE00E}"/>
              </a:ext>
            </a:extLst>
          </p:cNvPr>
          <p:cNvSpPr txBox="1"/>
          <p:nvPr/>
        </p:nvSpPr>
        <p:spPr>
          <a:xfrm>
            <a:off x="4723880" y="3777845"/>
            <a:ext cx="1745613" cy="477054"/>
          </a:xfrm>
          <a:prstGeom prst="rect">
            <a:avLst/>
          </a:prstGeom>
          <a:noFill/>
        </p:spPr>
        <p:txBody>
          <a:bodyPr wrap="square" rtlCol="0">
            <a:spAutoFit/>
          </a:bodyPr>
          <a:lstStyle/>
          <a:p>
            <a:pPr algn="ctr"/>
            <a:r>
              <a:rPr lang="en-US" sz="2500" dirty="0">
                <a:solidFill>
                  <a:schemeClr val="bg1"/>
                </a:solidFill>
              </a:rPr>
              <a:t>February 29</a:t>
            </a:r>
          </a:p>
        </p:txBody>
      </p:sp>
      <p:sp>
        <p:nvSpPr>
          <p:cNvPr id="61" name="TextBox 60">
            <a:extLst>
              <a:ext uri="{FF2B5EF4-FFF2-40B4-BE49-F238E27FC236}">
                <a16:creationId xmlns:a16="http://schemas.microsoft.com/office/drawing/2014/main" id="{DE8A9982-918F-4F2F-A87C-6B1A3D676AB8}"/>
              </a:ext>
            </a:extLst>
          </p:cNvPr>
          <p:cNvSpPr txBox="1"/>
          <p:nvPr/>
        </p:nvSpPr>
        <p:spPr>
          <a:xfrm>
            <a:off x="7677025" y="2366380"/>
            <a:ext cx="1258806" cy="477054"/>
          </a:xfrm>
          <a:prstGeom prst="rect">
            <a:avLst/>
          </a:prstGeom>
          <a:noFill/>
        </p:spPr>
        <p:txBody>
          <a:bodyPr wrap="none" rtlCol="0">
            <a:spAutoFit/>
          </a:bodyPr>
          <a:lstStyle/>
          <a:p>
            <a:pPr algn="ctr"/>
            <a:r>
              <a:rPr lang="en-US" sz="2500" dirty="0">
                <a:solidFill>
                  <a:schemeClr val="bg1"/>
                </a:solidFill>
              </a:rPr>
              <a:t>March 6</a:t>
            </a:r>
          </a:p>
        </p:txBody>
      </p:sp>
      <p:sp>
        <p:nvSpPr>
          <p:cNvPr id="62" name="TextBox 61">
            <a:extLst>
              <a:ext uri="{FF2B5EF4-FFF2-40B4-BE49-F238E27FC236}">
                <a16:creationId xmlns:a16="http://schemas.microsoft.com/office/drawing/2014/main" id="{C2A41B74-0BAD-4B39-8D4A-5F6FA71E4477}"/>
              </a:ext>
            </a:extLst>
          </p:cNvPr>
          <p:cNvSpPr txBox="1"/>
          <p:nvPr/>
        </p:nvSpPr>
        <p:spPr>
          <a:xfrm>
            <a:off x="9580901" y="3820728"/>
            <a:ext cx="1420710" cy="477054"/>
          </a:xfrm>
          <a:prstGeom prst="rect">
            <a:avLst/>
          </a:prstGeom>
          <a:noFill/>
        </p:spPr>
        <p:txBody>
          <a:bodyPr wrap="none" rtlCol="0">
            <a:spAutoFit/>
          </a:bodyPr>
          <a:lstStyle/>
          <a:p>
            <a:pPr algn="ctr"/>
            <a:r>
              <a:rPr lang="en-US" sz="2500" dirty="0">
                <a:solidFill>
                  <a:schemeClr val="bg1"/>
                </a:solidFill>
              </a:rPr>
              <a:t>March 11</a:t>
            </a:r>
          </a:p>
        </p:txBody>
      </p:sp>
      <p:sp>
        <p:nvSpPr>
          <p:cNvPr id="68" name="TextBox 67">
            <a:extLst>
              <a:ext uri="{FF2B5EF4-FFF2-40B4-BE49-F238E27FC236}">
                <a16:creationId xmlns:a16="http://schemas.microsoft.com/office/drawing/2014/main" id="{8707B94B-F81B-47EB-B5FA-99322B864CA8}"/>
              </a:ext>
            </a:extLst>
          </p:cNvPr>
          <p:cNvSpPr txBox="1"/>
          <p:nvPr/>
        </p:nvSpPr>
        <p:spPr>
          <a:xfrm>
            <a:off x="10814713" y="2366380"/>
            <a:ext cx="1420710" cy="477054"/>
          </a:xfrm>
          <a:prstGeom prst="rect">
            <a:avLst/>
          </a:prstGeom>
          <a:noFill/>
        </p:spPr>
        <p:txBody>
          <a:bodyPr wrap="none" rtlCol="0">
            <a:spAutoFit/>
          </a:bodyPr>
          <a:lstStyle/>
          <a:p>
            <a:pPr algn="ctr"/>
            <a:r>
              <a:rPr lang="en-US" sz="2500" dirty="0">
                <a:solidFill>
                  <a:schemeClr val="bg1"/>
                </a:solidFill>
              </a:rPr>
              <a:t>March 13</a:t>
            </a:r>
          </a:p>
        </p:txBody>
      </p:sp>
      <p:sp>
        <p:nvSpPr>
          <p:cNvPr id="69" name="TextBox 68">
            <a:extLst>
              <a:ext uri="{FF2B5EF4-FFF2-40B4-BE49-F238E27FC236}">
                <a16:creationId xmlns:a16="http://schemas.microsoft.com/office/drawing/2014/main" id="{284517E7-1FF9-4E94-9BEF-0766D5EA1A5F}"/>
              </a:ext>
            </a:extLst>
          </p:cNvPr>
          <p:cNvSpPr txBox="1"/>
          <p:nvPr/>
        </p:nvSpPr>
        <p:spPr>
          <a:xfrm>
            <a:off x="175688" y="4152273"/>
            <a:ext cx="1563313" cy="861774"/>
          </a:xfrm>
          <a:prstGeom prst="rect">
            <a:avLst/>
          </a:prstGeom>
          <a:noFill/>
        </p:spPr>
        <p:txBody>
          <a:bodyPr wrap="none" rtlCol="0">
            <a:spAutoFit/>
          </a:bodyPr>
          <a:lstStyle/>
          <a:p>
            <a:pPr algn="ctr"/>
            <a:r>
              <a:rPr lang="en-US" sz="2500" dirty="0">
                <a:solidFill>
                  <a:schemeClr val="bg1"/>
                </a:solidFill>
              </a:rPr>
              <a:t>Chosen to </a:t>
            </a:r>
          </a:p>
          <a:p>
            <a:pPr algn="ctr"/>
            <a:r>
              <a:rPr lang="en-US" sz="2500" dirty="0">
                <a:solidFill>
                  <a:schemeClr val="bg1"/>
                </a:solidFill>
              </a:rPr>
              <a:t>Interview</a:t>
            </a:r>
          </a:p>
        </p:txBody>
      </p:sp>
      <p:cxnSp>
        <p:nvCxnSpPr>
          <p:cNvPr id="70" name="Straight Connector 69">
            <a:extLst>
              <a:ext uri="{FF2B5EF4-FFF2-40B4-BE49-F238E27FC236}">
                <a16:creationId xmlns:a16="http://schemas.microsoft.com/office/drawing/2014/main" id="{7BB6C26D-469A-4C58-AC38-2953C9CDB96D}"/>
              </a:ext>
            </a:extLst>
          </p:cNvPr>
          <p:cNvCxnSpPr>
            <a:cxnSpLocks/>
            <a:stCxn id="69" idx="0"/>
            <a:endCxn id="6" idx="4"/>
          </p:cNvCxnSpPr>
          <p:nvPr/>
        </p:nvCxnSpPr>
        <p:spPr>
          <a:xfrm flipV="1">
            <a:off x="957345" y="3618401"/>
            <a:ext cx="1" cy="5338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6EBB439-E9CD-4B09-83DF-66A6005F3D5B}"/>
              </a:ext>
            </a:extLst>
          </p:cNvPr>
          <p:cNvSpPr txBox="1"/>
          <p:nvPr/>
        </p:nvSpPr>
        <p:spPr>
          <a:xfrm>
            <a:off x="10769633" y="4780636"/>
            <a:ext cx="1507045" cy="861774"/>
          </a:xfrm>
          <a:prstGeom prst="rect">
            <a:avLst/>
          </a:prstGeom>
          <a:noFill/>
        </p:spPr>
        <p:txBody>
          <a:bodyPr wrap="square" rtlCol="0">
            <a:spAutoFit/>
          </a:bodyPr>
          <a:lstStyle/>
          <a:p>
            <a:pPr algn="ctr"/>
            <a:r>
              <a:rPr lang="en-US" sz="2500" dirty="0">
                <a:solidFill>
                  <a:schemeClr val="bg1"/>
                </a:solidFill>
              </a:rPr>
              <a:t>Interview Day</a:t>
            </a:r>
          </a:p>
        </p:txBody>
      </p:sp>
      <p:cxnSp>
        <p:nvCxnSpPr>
          <p:cNvPr id="23" name="Straight Connector 22">
            <a:extLst>
              <a:ext uri="{FF2B5EF4-FFF2-40B4-BE49-F238E27FC236}">
                <a16:creationId xmlns:a16="http://schemas.microsoft.com/office/drawing/2014/main" id="{F45E66A4-0D39-4396-9FF4-E88304D5D7F5}"/>
              </a:ext>
            </a:extLst>
          </p:cNvPr>
          <p:cNvCxnSpPr>
            <a:cxnSpLocks/>
            <a:stCxn id="74" idx="0"/>
            <a:endCxn id="56" idx="4"/>
          </p:cNvCxnSpPr>
          <p:nvPr/>
        </p:nvCxnSpPr>
        <p:spPr>
          <a:xfrm flipV="1">
            <a:off x="11523156" y="3618401"/>
            <a:ext cx="1" cy="11622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8E8FD37-446A-49E1-993B-B697C5F5ADC0}"/>
              </a:ext>
            </a:extLst>
          </p:cNvPr>
          <p:cNvSpPr txBox="1"/>
          <p:nvPr/>
        </p:nvSpPr>
        <p:spPr>
          <a:xfrm>
            <a:off x="1603861" y="2905583"/>
            <a:ext cx="3142318" cy="477054"/>
          </a:xfrm>
          <a:prstGeom prst="rect">
            <a:avLst/>
          </a:prstGeom>
          <a:noFill/>
        </p:spPr>
        <p:txBody>
          <a:bodyPr wrap="square" rtlCol="0">
            <a:spAutoFit/>
          </a:bodyPr>
          <a:lstStyle/>
          <a:p>
            <a:pPr algn="ctr"/>
            <a:r>
              <a:rPr lang="en-US" sz="2500" dirty="0">
                <a:solidFill>
                  <a:srgbClr val="FFDC47"/>
                </a:solidFill>
              </a:rPr>
              <a:t>Do the research</a:t>
            </a:r>
          </a:p>
        </p:txBody>
      </p:sp>
      <p:sp>
        <p:nvSpPr>
          <p:cNvPr id="27" name="TextBox 26">
            <a:extLst>
              <a:ext uri="{FF2B5EF4-FFF2-40B4-BE49-F238E27FC236}">
                <a16:creationId xmlns:a16="http://schemas.microsoft.com/office/drawing/2014/main" id="{50D4A48B-ACA3-4AAD-B8F7-B479A82BAEE0}"/>
              </a:ext>
            </a:extLst>
          </p:cNvPr>
          <p:cNvSpPr txBox="1"/>
          <p:nvPr/>
        </p:nvSpPr>
        <p:spPr>
          <a:xfrm>
            <a:off x="5428089" y="3437555"/>
            <a:ext cx="3142318" cy="477054"/>
          </a:xfrm>
          <a:prstGeom prst="rect">
            <a:avLst/>
          </a:prstGeom>
          <a:noFill/>
        </p:spPr>
        <p:txBody>
          <a:bodyPr wrap="square" rtlCol="0">
            <a:spAutoFit/>
          </a:bodyPr>
          <a:lstStyle/>
          <a:p>
            <a:pPr algn="ctr"/>
            <a:r>
              <a:rPr lang="en-US" sz="2500" dirty="0">
                <a:solidFill>
                  <a:srgbClr val="FFDC47"/>
                </a:solidFill>
              </a:rPr>
              <a:t>Code</a:t>
            </a:r>
          </a:p>
        </p:txBody>
      </p:sp>
      <p:sp>
        <p:nvSpPr>
          <p:cNvPr id="30" name="TextBox 29">
            <a:extLst>
              <a:ext uri="{FF2B5EF4-FFF2-40B4-BE49-F238E27FC236}">
                <a16:creationId xmlns:a16="http://schemas.microsoft.com/office/drawing/2014/main" id="{16C0CFE2-8795-4B6C-AFAC-9974D9C7A71D}"/>
              </a:ext>
            </a:extLst>
          </p:cNvPr>
          <p:cNvSpPr txBox="1"/>
          <p:nvPr/>
        </p:nvSpPr>
        <p:spPr>
          <a:xfrm>
            <a:off x="7727683" y="2905583"/>
            <a:ext cx="3142318" cy="477054"/>
          </a:xfrm>
          <a:prstGeom prst="rect">
            <a:avLst/>
          </a:prstGeom>
          <a:noFill/>
        </p:spPr>
        <p:txBody>
          <a:bodyPr wrap="square" rtlCol="0">
            <a:spAutoFit/>
          </a:bodyPr>
          <a:lstStyle/>
          <a:p>
            <a:pPr algn="ctr"/>
            <a:r>
              <a:rPr lang="en-US" sz="2500" dirty="0">
                <a:solidFill>
                  <a:srgbClr val="FFDC47"/>
                </a:solidFill>
              </a:rPr>
              <a:t>Paper</a:t>
            </a:r>
          </a:p>
        </p:txBody>
      </p:sp>
      <p:sp>
        <p:nvSpPr>
          <p:cNvPr id="31" name="TextBox 30">
            <a:extLst>
              <a:ext uri="{FF2B5EF4-FFF2-40B4-BE49-F238E27FC236}">
                <a16:creationId xmlns:a16="http://schemas.microsoft.com/office/drawing/2014/main" id="{06915E66-1CC4-43E6-BBDA-514D8140ABF8}"/>
              </a:ext>
            </a:extLst>
          </p:cNvPr>
          <p:cNvSpPr txBox="1"/>
          <p:nvPr/>
        </p:nvSpPr>
        <p:spPr>
          <a:xfrm>
            <a:off x="9384073" y="3437555"/>
            <a:ext cx="3142318" cy="477054"/>
          </a:xfrm>
          <a:prstGeom prst="rect">
            <a:avLst/>
          </a:prstGeom>
          <a:noFill/>
        </p:spPr>
        <p:txBody>
          <a:bodyPr wrap="square" rtlCol="0">
            <a:spAutoFit/>
          </a:bodyPr>
          <a:lstStyle/>
          <a:p>
            <a:pPr algn="ctr"/>
            <a:r>
              <a:rPr lang="en-US" sz="2500" dirty="0">
                <a:solidFill>
                  <a:srgbClr val="FFDC47"/>
                </a:solidFill>
              </a:rPr>
              <a:t>PP</a:t>
            </a:r>
          </a:p>
        </p:txBody>
      </p:sp>
    </p:spTree>
    <p:extLst>
      <p:ext uri="{BB962C8B-B14F-4D97-AF65-F5344CB8AC3E}">
        <p14:creationId xmlns:p14="http://schemas.microsoft.com/office/powerpoint/2010/main" val="56799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15">
            <a:extLst>
              <a:ext uri="{FF2B5EF4-FFF2-40B4-BE49-F238E27FC236}">
                <a16:creationId xmlns:a16="http://schemas.microsoft.com/office/drawing/2014/main" id="{33EC593A-CF28-4E7B-B5C9-385733107E6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sharpenSoften amount="-33000"/>
                    </a14:imgEffect>
                    <a14:imgEffect>
                      <a14:colorTemperature colorTemp="5278"/>
                    </a14:imgEffect>
                    <a14:imgEffect>
                      <a14:saturation sat="41000"/>
                    </a14:imgEffect>
                    <a14:imgEffect>
                      <a14:brightnessContrast bright="-51000" contrast="46000"/>
                    </a14:imgEffect>
                  </a14:imgLayer>
                </a14:imgProps>
              </a:ext>
            </a:extLst>
          </a:blip>
          <a:srcRect l="13333" r="-1" b="-1"/>
          <a:stretch/>
        </p:blipFill>
        <p:spPr>
          <a:xfrm>
            <a:off x="0" y="10"/>
            <a:ext cx="12192000" cy="6857990"/>
          </a:xfrm>
          <a:prstGeom prst="rect">
            <a:avLst/>
          </a:prstGeom>
        </p:spPr>
      </p:pic>
      <p:sp>
        <p:nvSpPr>
          <p:cNvPr id="59" name="TextBox 58">
            <a:extLst>
              <a:ext uri="{FF2B5EF4-FFF2-40B4-BE49-F238E27FC236}">
                <a16:creationId xmlns:a16="http://schemas.microsoft.com/office/drawing/2014/main" id="{D4B614F5-3B99-49DC-A1E3-B6642B2368C4}"/>
              </a:ext>
            </a:extLst>
          </p:cNvPr>
          <p:cNvSpPr txBox="1"/>
          <p:nvPr/>
        </p:nvSpPr>
        <p:spPr>
          <a:xfrm>
            <a:off x="-163758" y="53600"/>
            <a:ext cx="2396002" cy="477054"/>
          </a:xfrm>
          <a:prstGeom prst="rect">
            <a:avLst/>
          </a:prstGeom>
          <a:noFill/>
        </p:spPr>
        <p:txBody>
          <a:bodyPr wrap="square" rtlCol="0">
            <a:spAutoFit/>
          </a:bodyPr>
          <a:lstStyle/>
          <a:p>
            <a:pPr algn="ctr"/>
            <a:r>
              <a:rPr lang="en-US" sz="2500" dirty="0">
                <a:solidFill>
                  <a:schemeClr val="bg1"/>
                </a:solidFill>
              </a:rPr>
              <a:t>February 13</a:t>
            </a:r>
          </a:p>
        </p:txBody>
      </p:sp>
      <p:sp>
        <p:nvSpPr>
          <p:cNvPr id="60" name="TextBox 59">
            <a:extLst>
              <a:ext uri="{FF2B5EF4-FFF2-40B4-BE49-F238E27FC236}">
                <a16:creationId xmlns:a16="http://schemas.microsoft.com/office/drawing/2014/main" id="{A3FCAE66-3FCD-4228-997E-7D4B3F8DE00E}"/>
              </a:ext>
            </a:extLst>
          </p:cNvPr>
          <p:cNvSpPr txBox="1"/>
          <p:nvPr/>
        </p:nvSpPr>
        <p:spPr>
          <a:xfrm>
            <a:off x="1989850" y="53600"/>
            <a:ext cx="2370340" cy="477054"/>
          </a:xfrm>
          <a:prstGeom prst="rect">
            <a:avLst/>
          </a:prstGeom>
          <a:noFill/>
        </p:spPr>
        <p:txBody>
          <a:bodyPr wrap="square" rtlCol="0">
            <a:spAutoFit/>
          </a:bodyPr>
          <a:lstStyle/>
          <a:p>
            <a:pPr algn="ctr"/>
            <a:r>
              <a:rPr lang="en-US" sz="2500" dirty="0">
                <a:solidFill>
                  <a:schemeClr val="bg1"/>
                </a:solidFill>
              </a:rPr>
              <a:t>February 29</a:t>
            </a:r>
          </a:p>
        </p:txBody>
      </p:sp>
      <p:sp>
        <p:nvSpPr>
          <p:cNvPr id="5" name="TextBox 4">
            <a:extLst>
              <a:ext uri="{FF2B5EF4-FFF2-40B4-BE49-F238E27FC236}">
                <a16:creationId xmlns:a16="http://schemas.microsoft.com/office/drawing/2014/main" id="{D8E8FD37-446A-49E1-993B-B697C5F5ADC0}"/>
              </a:ext>
            </a:extLst>
          </p:cNvPr>
          <p:cNvSpPr txBox="1"/>
          <p:nvPr/>
        </p:nvSpPr>
        <p:spPr>
          <a:xfrm>
            <a:off x="-103019" y="497663"/>
            <a:ext cx="3142318" cy="553998"/>
          </a:xfrm>
          <a:prstGeom prst="rect">
            <a:avLst/>
          </a:prstGeom>
          <a:noFill/>
        </p:spPr>
        <p:txBody>
          <a:bodyPr wrap="square" rtlCol="0">
            <a:spAutoFit/>
          </a:bodyPr>
          <a:lstStyle/>
          <a:p>
            <a:pPr algn="ctr"/>
            <a:r>
              <a:rPr lang="en-US" sz="3000" dirty="0">
                <a:solidFill>
                  <a:srgbClr val="FFDC47"/>
                </a:solidFill>
              </a:rPr>
              <a:t>Do the research</a:t>
            </a:r>
          </a:p>
        </p:txBody>
      </p:sp>
      <p:sp>
        <p:nvSpPr>
          <p:cNvPr id="2" name="TextBox 1">
            <a:extLst>
              <a:ext uri="{FF2B5EF4-FFF2-40B4-BE49-F238E27FC236}">
                <a16:creationId xmlns:a16="http://schemas.microsoft.com/office/drawing/2014/main" id="{A36B424B-D97C-490F-8C1B-6CE52EACE774}"/>
              </a:ext>
            </a:extLst>
          </p:cNvPr>
          <p:cNvSpPr txBox="1"/>
          <p:nvPr/>
        </p:nvSpPr>
        <p:spPr>
          <a:xfrm>
            <a:off x="1968020" y="53600"/>
            <a:ext cx="510540" cy="477054"/>
          </a:xfrm>
          <a:prstGeom prst="rect">
            <a:avLst/>
          </a:prstGeom>
          <a:noFill/>
        </p:spPr>
        <p:txBody>
          <a:bodyPr wrap="square" rtlCol="0">
            <a:spAutoFit/>
          </a:bodyPr>
          <a:lstStyle/>
          <a:p>
            <a:r>
              <a:rPr lang="en-US" sz="2500" dirty="0">
                <a:solidFill>
                  <a:schemeClr val="bg1"/>
                </a:solidFill>
              </a:rPr>
              <a:t>-</a:t>
            </a:r>
          </a:p>
        </p:txBody>
      </p:sp>
      <p:pic>
        <p:nvPicPr>
          <p:cNvPr id="29" name="Picture 28">
            <a:extLst>
              <a:ext uri="{FF2B5EF4-FFF2-40B4-BE49-F238E27FC236}">
                <a16:creationId xmlns:a16="http://schemas.microsoft.com/office/drawing/2014/main" id="{C60A9136-7417-4C8F-B3BA-777905C52E38}"/>
              </a:ext>
            </a:extLst>
          </p:cNvPr>
          <p:cNvPicPr>
            <a:picLocks noChangeAspect="1"/>
          </p:cNvPicPr>
          <p:nvPr/>
        </p:nvPicPr>
        <p:blipFill>
          <a:blip r:embed="rId5"/>
          <a:stretch>
            <a:fillRect/>
          </a:stretch>
        </p:blipFill>
        <p:spPr>
          <a:xfrm>
            <a:off x="162900" y="1142226"/>
            <a:ext cx="7161722" cy="2812604"/>
          </a:xfrm>
          <a:prstGeom prst="rect">
            <a:avLst/>
          </a:prstGeom>
        </p:spPr>
      </p:pic>
      <p:pic>
        <p:nvPicPr>
          <p:cNvPr id="32" name="Picture 31">
            <a:extLst>
              <a:ext uri="{FF2B5EF4-FFF2-40B4-BE49-F238E27FC236}">
                <a16:creationId xmlns:a16="http://schemas.microsoft.com/office/drawing/2014/main" id="{2AA93F2E-F3F6-4A2B-B4AC-1EF1629A07D9}"/>
              </a:ext>
            </a:extLst>
          </p:cNvPr>
          <p:cNvPicPr>
            <a:picLocks noChangeAspect="1"/>
          </p:cNvPicPr>
          <p:nvPr/>
        </p:nvPicPr>
        <p:blipFill>
          <a:blip r:embed="rId6"/>
          <a:stretch>
            <a:fillRect/>
          </a:stretch>
        </p:blipFill>
        <p:spPr>
          <a:xfrm>
            <a:off x="162900" y="4101465"/>
            <a:ext cx="6096000" cy="1167070"/>
          </a:xfrm>
          <a:prstGeom prst="rect">
            <a:avLst/>
          </a:prstGeom>
        </p:spPr>
      </p:pic>
      <p:pic>
        <p:nvPicPr>
          <p:cNvPr id="33" name="Picture 6" descr="Image result for histogram icon png white">
            <a:extLst>
              <a:ext uri="{FF2B5EF4-FFF2-40B4-BE49-F238E27FC236}">
                <a16:creationId xmlns:a16="http://schemas.microsoft.com/office/drawing/2014/main" id="{C592E3A0-ED84-4E09-A928-DCC5351A62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7345" y="269347"/>
            <a:ext cx="1156121" cy="84024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053DF25-2A6B-44A6-A90A-3177B849F3A2}"/>
              </a:ext>
            </a:extLst>
          </p:cNvPr>
          <p:cNvSpPr txBox="1"/>
          <p:nvPr/>
        </p:nvSpPr>
        <p:spPr>
          <a:xfrm>
            <a:off x="9113466" y="221648"/>
            <a:ext cx="2659379" cy="1015663"/>
          </a:xfrm>
          <a:prstGeom prst="rect">
            <a:avLst/>
          </a:prstGeom>
          <a:noFill/>
        </p:spPr>
        <p:txBody>
          <a:bodyPr wrap="square" rtlCol="0">
            <a:spAutoFit/>
          </a:bodyPr>
          <a:lstStyle/>
          <a:p>
            <a:pPr algn="ctr"/>
            <a:r>
              <a:rPr lang="en-US" sz="2500" dirty="0">
                <a:solidFill>
                  <a:srgbClr val="FFDC47"/>
                </a:solidFill>
              </a:rPr>
              <a:t> </a:t>
            </a:r>
            <a:r>
              <a:rPr lang="en-US" sz="3000" dirty="0">
                <a:solidFill>
                  <a:schemeClr val="bg1"/>
                </a:solidFill>
              </a:rPr>
              <a:t>Predictive</a:t>
            </a:r>
          </a:p>
          <a:p>
            <a:pPr algn="ctr"/>
            <a:r>
              <a:rPr lang="en-US" sz="3000" dirty="0">
                <a:solidFill>
                  <a:schemeClr val="bg1"/>
                </a:solidFill>
              </a:rPr>
              <a:t>Analytics</a:t>
            </a:r>
          </a:p>
        </p:txBody>
      </p:sp>
      <p:sp>
        <p:nvSpPr>
          <p:cNvPr id="35" name="Oval 34">
            <a:extLst>
              <a:ext uri="{FF2B5EF4-FFF2-40B4-BE49-F238E27FC236}">
                <a16:creationId xmlns:a16="http://schemas.microsoft.com/office/drawing/2014/main" id="{8349A3B1-9F63-4CFA-AB0E-7A0967A6916A}"/>
              </a:ext>
            </a:extLst>
          </p:cNvPr>
          <p:cNvSpPr/>
          <p:nvPr/>
        </p:nvSpPr>
        <p:spPr>
          <a:xfrm>
            <a:off x="7792575" y="107279"/>
            <a:ext cx="1361776" cy="121911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58D1CCF-3DF5-4B30-9221-2F9404CA36F3}"/>
              </a:ext>
            </a:extLst>
          </p:cNvPr>
          <p:cNvSpPr/>
          <p:nvPr/>
        </p:nvSpPr>
        <p:spPr>
          <a:xfrm flipV="1">
            <a:off x="266700" y="3517278"/>
            <a:ext cx="2772599" cy="349269"/>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06E4A89-98C8-4AFB-B71C-7D7D97E480AD}"/>
              </a:ext>
            </a:extLst>
          </p:cNvPr>
          <p:cNvSpPr/>
          <p:nvPr/>
        </p:nvSpPr>
        <p:spPr>
          <a:xfrm>
            <a:off x="266700" y="3079731"/>
            <a:ext cx="6560820" cy="349269"/>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54B1D90-A745-44C1-849B-AE7B4ED7D4C1}"/>
              </a:ext>
            </a:extLst>
          </p:cNvPr>
          <p:cNvSpPr txBox="1"/>
          <p:nvPr/>
        </p:nvSpPr>
        <p:spPr>
          <a:xfrm>
            <a:off x="7487522" y="1593850"/>
            <a:ext cx="4285323" cy="4324261"/>
          </a:xfrm>
          <a:prstGeom prst="rect">
            <a:avLst/>
          </a:prstGeom>
          <a:noFill/>
        </p:spPr>
        <p:txBody>
          <a:bodyPr wrap="square" rtlCol="0">
            <a:spAutoFit/>
          </a:bodyPr>
          <a:lstStyle/>
          <a:p>
            <a:pPr marL="285750" indent="-285750">
              <a:buFont typeface="Arial" panose="020B0604020202020204" pitchFamily="34" charset="0"/>
              <a:buChar char="•"/>
            </a:pPr>
            <a:r>
              <a:rPr lang="en-US" sz="2500" dirty="0">
                <a:solidFill>
                  <a:schemeClr val="bg1"/>
                </a:solidFill>
              </a:rPr>
              <a:t>165 Patients/49 Variables</a:t>
            </a:r>
          </a:p>
          <a:p>
            <a:pPr marL="285750" indent="-285750">
              <a:buFont typeface="Arial" panose="020B0604020202020204" pitchFamily="34" charset="0"/>
              <a:buChar char="•"/>
            </a:pPr>
            <a:r>
              <a:rPr lang="en-US" sz="2500" dirty="0">
                <a:solidFill>
                  <a:schemeClr val="bg1"/>
                </a:solidFill>
              </a:rPr>
              <a:t>1 Year Survival Prediction</a:t>
            </a:r>
          </a:p>
          <a:p>
            <a:pPr marL="285750" indent="-285750">
              <a:buFont typeface="Arial" panose="020B0604020202020204" pitchFamily="34" charset="0"/>
              <a:buChar char="•"/>
            </a:pPr>
            <a:r>
              <a:rPr lang="en-US" sz="2500" dirty="0">
                <a:solidFill>
                  <a:schemeClr val="bg1"/>
                </a:solidFill>
              </a:rPr>
              <a:t>Problems:</a:t>
            </a:r>
          </a:p>
          <a:p>
            <a:pPr marL="742950" lvl="1" indent="-285750">
              <a:buFont typeface="Arial" panose="020B0604020202020204" pitchFamily="34" charset="0"/>
              <a:buChar char="•"/>
            </a:pPr>
            <a:r>
              <a:rPr lang="en-US" sz="2500" dirty="0">
                <a:solidFill>
                  <a:schemeClr val="bg1"/>
                </a:solidFill>
              </a:rPr>
              <a:t>Heterogeneous data</a:t>
            </a:r>
          </a:p>
          <a:p>
            <a:pPr marL="742950" lvl="1" indent="-285750">
              <a:buFont typeface="Arial" panose="020B0604020202020204" pitchFamily="34" charset="0"/>
              <a:buChar char="•"/>
            </a:pPr>
            <a:r>
              <a:rPr lang="en-US" sz="2500" dirty="0">
                <a:solidFill>
                  <a:schemeClr val="bg1"/>
                </a:solidFill>
              </a:rPr>
              <a:t>MD (Missing Data)</a:t>
            </a:r>
          </a:p>
          <a:p>
            <a:pPr marL="742950" lvl="1" indent="-285750">
              <a:buFont typeface="Arial" panose="020B0604020202020204" pitchFamily="34" charset="0"/>
              <a:buChar char="•"/>
            </a:pPr>
            <a:r>
              <a:rPr lang="en-US" sz="2500" dirty="0">
                <a:solidFill>
                  <a:schemeClr val="bg1"/>
                </a:solidFill>
              </a:rPr>
              <a:t>Data Imbalance</a:t>
            </a:r>
          </a:p>
          <a:p>
            <a:pPr marL="285750" indent="-285750">
              <a:buFont typeface="Arial" panose="020B0604020202020204" pitchFamily="34" charset="0"/>
              <a:buChar char="•"/>
            </a:pPr>
            <a:r>
              <a:rPr lang="en-US" sz="2500" dirty="0">
                <a:solidFill>
                  <a:schemeClr val="bg1"/>
                </a:solidFill>
              </a:rPr>
              <a:t>Results: Improved Survival Predictions Using New Methodology</a:t>
            </a:r>
          </a:p>
          <a:p>
            <a:pPr lvl="1"/>
            <a:endParaRPr lang="en-US" sz="2500" dirty="0">
              <a:solidFill>
                <a:schemeClr val="bg1"/>
              </a:solidFill>
            </a:endParaRPr>
          </a:p>
          <a:p>
            <a:pPr marL="742950" lvl="1" indent="-285750">
              <a:buFont typeface="Arial" panose="020B0604020202020204" pitchFamily="34" charset="0"/>
              <a:buChar char="•"/>
            </a:pPr>
            <a:endParaRPr lang="en-US" sz="2500" dirty="0">
              <a:solidFill>
                <a:schemeClr val="bg1"/>
              </a:solidFill>
            </a:endParaRPr>
          </a:p>
        </p:txBody>
      </p:sp>
      <p:sp>
        <p:nvSpPr>
          <p:cNvPr id="11" name="Rectangle 10">
            <a:extLst>
              <a:ext uri="{FF2B5EF4-FFF2-40B4-BE49-F238E27FC236}">
                <a16:creationId xmlns:a16="http://schemas.microsoft.com/office/drawing/2014/main" id="{93270FCE-3450-41FF-9E58-FE6607BD9ECA}"/>
              </a:ext>
            </a:extLst>
          </p:cNvPr>
          <p:cNvSpPr/>
          <p:nvPr/>
        </p:nvSpPr>
        <p:spPr>
          <a:xfrm>
            <a:off x="7487522" y="3117831"/>
            <a:ext cx="3342133" cy="477054"/>
          </a:xfrm>
          <a:prstGeom prst="rect">
            <a:avLst/>
          </a:prstGeom>
        </p:spPr>
        <p:txBody>
          <a:bodyPr wrap="none">
            <a:spAutoFit/>
          </a:bodyPr>
          <a:lstStyle/>
          <a:p>
            <a:pPr marL="742950" lvl="1" indent="-285750">
              <a:buFont typeface="Arial" panose="020B0604020202020204" pitchFamily="34" charset="0"/>
              <a:buChar char="•"/>
            </a:pPr>
            <a:r>
              <a:rPr lang="en-US" sz="2500" dirty="0">
                <a:solidFill>
                  <a:schemeClr val="bg1"/>
                </a:solidFill>
              </a:rPr>
              <a:t>MD (Missing Data)</a:t>
            </a:r>
          </a:p>
        </p:txBody>
      </p:sp>
    </p:spTree>
    <p:extLst>
      <p:ext uri="{BB962C8B-B14F-4D97-AF65-F5344CB8AC3E}">
        <p14:creationId xmlns:p14="http://schemas.microsoft.com/office/powerpoint/2010/main" val="297793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subTnLst>
                                    <p:animClr clrSpc="rgb" dir="cw">
                                      <p:cBhvr override="childStyle">
                                        <p:cTn dur="1" fill="hold" display="0" masterRel="nextClick" afterEffect="1"/>
                                        <p:tgtEl>
                                          <p:spTgt spid="9">
                                            <p:txEl>
                                              <p:pRg st="0" end="0"/>
                                            </p:txEl>
                                          </p:spTgt>
                                        </p:tgtEl>
                                        <p:attrNameLst>
                                          <p:attrName>ppt_c</p:attrName>
                                        </p:attrNameLst>
                                      </p:cBhvr>
                                      <p:to>
                                        <a:srgbClr val="4D4D4D"/>
                                      </p:to>
                                    </p:animClr>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4D4D4D"/>
                                      </p:to>
                                    </p:animClr>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4D4D4D"/>
                                      </p:to>
                                    </p:animClr>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5" end="5"/>
                                            </p:txEl>
                                          </p:spTgt>
                                        </p:tgtEl>
                                        <p:attrNameLst>
                                          <p:attrName>ppt_c</p:attrName>
                                        </p:attrNameLst>
                                      </p:cBhvr>
                                      <p:to>
                                        <a:srgbClr val="4D4D4D"/>
                                      </p:to>
                                    </p:animClr>
                                  </p:subTnLst>
                                </p:cTn>
                              </p:par>
                              <p:par>
                                <p:cTn id="51" presetID="1" presetClass="entr" presetSubtype="0" fill="hold" nodeType="withEffect">
                                  <p:stCondLst>
                                    <p:cond delay="0"/>
                                  </p:stCondLst>
                                  <p:childTnLst>
                                    <p:set>
                                      <p:cBhvr>
                                        <p:cTn id="52"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4D4D4D"/>
                                      </p:to>
                                    </p:animClr>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 presetClass="entr" presetSubtype="0" fill="hold" grpId="1" nodeType="withEffect">
                                  <p:stCondLst>
                                    <p:cond delay="0"/>
                                  </p:stCondLst>
                                  <p:childTnLst>
                                    <p:set>
                                      <p:cBhvr>
                                        <p:cTn id="63" dur="1" fill="hold">
                                          <p:stCondLst>
                                            <p:cond delay="0"/>
                                          </p:stCondLst>
                                        </p:cTn>
                                        <p:tgtEl>
                                          <p:spTgt spid="11"/>
                                        </p:tgtEl>
                                        <p:attrNameLst>
                                          <p:attrName>style.visibility</p:attrName>
                                        </p:attrNameLst>
                                      </p:cBhvr>
                                      <p:to>
                                        <p:strVal val="visible"/>
                                      </p:to>
                                    </p:set>
                                  </p:childTnLst>
                                </p:cTn>
                              </p:par>
                              <p:par>
                                <p:cTn id="64" presetID="0" presetClass="path" presetSubtype="0" accel="50000" decel="50000" fill="hold" grpId="0" nodeType="withEffect">
                                  <p:stCondLst>
                                    <p:cond delay="0"/>
                                  </p:stCondLst>
                                  <p:childTnLst>
                                    <p:animMotion origin="layout" path="M -1.875E-6 -0.00162 L -1.875E-6 -0.00162 C -0.00429 0.02431 0.00052 -1.85185E-6 -0.00364 0.01389 C -0.00742 0.02593 -0.00338 0.01783 -0.00872 0.0294 C -0.01028 0.03287 -0.01224 0.03588 -0.01367 0.03935 C -0.0151 0.04283 -0.01588 0.04722 -0.01745 0.05046 C -0.01901 0.05371 -0.02135 0.05556 -0.02304 0.05834 C -0.02526 0.06181 -0.02708 0.06597 -0.02929 0.06945 C -0.03125 0.07246 -0.03359 0.075 -0.03554 0.07824 C -0.03815 0.08241 -0.04023 0.08773 -0.0431 0.09167 C -0.04635 0.0963 -0.05026 0.09954 -0.05364 0.10394 C -0.0569 0.10764 -0.06002 0.11181 -0.06302 0.11597 C -0.06562 0.11968 -0.06784 0.12408 -0.07057 0.12709 C -0.07643 0.1338 -0.08268 0.13889 -0.08867 0.14491 C -0.09179 0.14815 -0.09505 0.15139 -0.09804 0.15486 C -0.10312 0.16088 -0.10742 0.16945 -0.11302 0.17269 C -0.11497 0.17384 -0.11693 0.17431 -0.11875 0.17616 C -0.12331 0.18079 -0.12734 0.18658 -0.13177 0.19167 C -0.13385 0.19398 -0.13594 0.19607 -0.13802 0.19838 C -0.13997 0.20023 -0.14193 0.20162 -0.14375 0.20394 C -0.14518 0.20579 -0.14661 0.20741 -0.14804 0.20949 C -0.14961 0.21158 -0.15078 0.21435 -0.15247 0.21621 C -0.16732 0.23102 -0.14544 0.20046 -0.1681 0.22732 C -0.17474 0.23519 -0.17148 0.23334 -0.17747 0.23496 C -0.17851 0.23611 -0.17943 0.2375 -0.1806 0.23843 C -0.18177 0.23935 -0.1832 0.23959 -0.18437 0.24051 C -0.18528 0.24144 -0.18594 0.24306 -0.18685 0.24398 C -0.18737 0.24445 -0.18815 0.24445 -0.18867 0.24491 C -0.18958 0.2456 -0.19036 0.24653 -0.19114 0.24722 C -0.19284 0.24861 -0.1944 0.24884 -0.19622 0.24954 C -0.197 0.25023 -0.19778 0.25116 -0.1987 0.25162 C -0.19948 0.25232 -0.20039 0.25209 -0.20117 0.25278 C -0.20234 0.25371 -0.20312 0.25556 -0.20429 0.25602 C -0.20716 0.25741 -0.21015 0.25764 -0.21302 0.25834 C -0.21432 0.25857 -0.21562 0.25903 -0.21679 0.25949 C -0.21875 0.26088 -0.22044 0.26273 -0.22239 0.26389 C -0.22422 0.26505 -0.2263 0.26482 -0.22812 0.26621 C -0.24153 0.27523 -0.2306 0.2713 -0.23932 0.27384 C -0.24114 0.27616 -0.24297 0.27871 -0.24492 0.28056 C -0.24635 0.28195 -0.24791 0.28264 -0.24935 0.2838 C -0.25065 0.28496 -0.25182 0.28611 -0.25312 0.28727 C -0.25456 0.28866 -0.25599 0.29051 -0.25742 0.29167 C -0.2582 0.29236 -0.25911 0.29236 -0.25989 0.29283 C -0.26146 0.29375 -0.26289 0.29468 -0.26432 0.29607 C -0.26523 0.29699 -0.26588 0.29861 -0.26679 0.29954 C -0.26797 0.30046 -0.2694 0.30093 -0.27057 0.30162 C -0.272 0.30278 -0.27344 0.30394 -0.275 0.30509 C -0.27838 0.30741 -0.27851 0.30718 -0.28177 0.30834 C -0.28724 0.3132 -0.28099 0.30834 -0.29062 0.31158 C -0.29166 0.31204 -0.29258 0.31343 -0.29375 0.31389 C -0.29466 0.31435 -0.30247 0.31597 -0.30312 0.31621 C -0.32161 0.32084 -0.30495 0.31644 -0.31432 0.31945 C -0.3181 0.3206 -0.322 0.3206 -0.32565 0.32269 C -0.32682 0.32361 -0.32799 0.32477 -0.32929 0.325 C -0.33242 0.3257 -0.33554 0.3257 -0.33867 0.32616 C -0.34713 0.33125 -0.33672 0.32546 -0.35 0.3294 C -0.3513 0.32986 -0.35247 0.33102 -0.35377 0.33171 C -0.36002 0.33449 -0.3612 0.33403 -0.3681 0.33496 C -0.38698 0.35185 -0.36627 0.33426 -0.425 0.33843 C -0.42812 0.33866 -0.43112 0.34097 -0.43437 0.34167 C -0.447 0.34445 -0.44101 0.34352 -0.45247 0.34514 L -0.53997 0.34283 C -0.54323 0.34259 -0.54896 0.34005 -0.55182 0.33935 C -0.55429 0.33889 -0.5569 0.33889 -0.55937 0.33843 C -0.57682 0.33449 -0.56133 0.33773 -0.5694 0.33496 C -0.57617 0.33264 -0.5763 0.33287 -0.58242 0.33171 C -0.58958 0.32546 -0.58099 0.33241 -0.59804 0.32732 C -0.59935 0.32685 -0.60065 0.32662 -0.60182 0.32616 C -0.60312 0.32546 -0.60429 0.32431 -0.6056 0.32384 C -0.60846 0.32315 -0.61146 0.32338 -0.61432 0.32269 C -0.61588 0.32246 -0.61732 0.32176 -0.61875 0.32176 C -0.62435 0.3213 -0.62995 0.32176 -0.63554 0.32176 L -0.63554 0.32176 " pathEditMode="relative" ptsTypes="AAAAAAAAAAAAAAAAAAAAAAAAAAAAAAAAAAAAAAAAAAAAAAAAAAAAAAAAAAAAAAAAAAAAAAAAA">
                                      <p:cBhvr>
                                        <p:cTn id="65"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8" grpId="0" animBg="1"/>
      <p:bldP spid="7" grpId="0" animBg="1"/>
      <p:bldP spid="11" grpId="0"/>
      <p:bldP spid="11"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660</TotalTime>
  <Words>1249</Words>
  <Application>Microsoft Office PowerPoint</Application>
  <PresentationFormat>Widescreen</PresentationFormat>
  <Paragraphs>283</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D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         A</dc:title>
  <dc:creator> </dc:creator>
  <cp:lastModifiedBy> </cp:lastModifiedBy>
  <cp:revision>55</cp:revision>
  <dcterms:created xsi:type="dcterms:W3CDTF">2020-03-12T03:49:19Z</dcterms:created>
  <dcterms:modified xsi:type="dcterms:W3CDTF">2020-03-13T15:08:36Z</dcterms:modified>
</cp:coreProperties>
</file>